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159912-D340-46A9-8D32-C3653924E3E0}" v="2" dt="2025-04-08T12:36:27.40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8" y="-2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6381A-D73B-49B7-9C97-DE32BBFFB4B4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8836D-3BB8-49A4-A985-57B918604D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53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8836D-3BB8-49A4-A985-57B918604D7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25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2042" y="654074"/>
            <a:ext cx="8094258" cy="236006"/>
          </a:xfrm>
          <a:custGeom>
            <a:avLst/>
            <a:gdLst/>
            <a:ahLst/>
            <a:cxnLst/>
            <a:rect l="l" t="t" r="r" b="b"/>
            <a:pathLst>
              <a:path w="6844030" h="177165">
                <a:moveTo>
                  <a:pt x="6843648" y="0"/>
                </a:moveTo>
                <a:lnTo>
                  <a:pt x="0" y="0"/>
                </a:lnTo>
                <a:lnTo>
                  <a:pt x="0" y="177088"/>
                </a:lnTo>
                <a:lnTo>
                  <a:pt x="6843648" y="177088"/>
                </a:lnTo>
                <a:lnTo>
                  <a:pt x="6843648" y="0"/>
                </a:lnTo>
                <a:close/>
              </a:path>
            </a:pathLst>
          </a:custGeom>
          <a:solidFill>
            <a:srgbClr val="3B7C2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684521" y="456322"/>
            <a:ext cx="2747779" cy="34573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8620" marR="5080" indent="-376555">
              <a:lnSpc>
                <a:spcPct val="128000"/>
              </a:lnSpc>
              <a:spcBef>
                <a:spcPts val="90"/>
              </a:spcBef>
              <a:tabLst>
                <a:tab pos="1710055" algn="l"/>
              </a:tabLst>
            </a:pPr>
            <a:r>
              <a:rPr sz="900" dirty="0">
                <a:latin typeface="Verdana"/>
                <a:cs typeface="Verdana"/>
              </a:rPr>
              <a:t>MENU</a:t>
            </a:r>
            <a:r>
              <a:rPr sz="900" spc="-5" dirty="0">
                <a:latin typeface="Verdana"/>
                <a:cs typeface="Verdana"/>
              </a:rPr>
              <a:t> </a:t>
            </a:r>
            <a:r>
              <a:rPr sz="900" dirty="0">
                <a:latin typeface="Verdana"/>
                <a:cs typeface="Verdana"/>
              </a:rPr>
              <a:t>PRIMAVERA</a:t>
            </a:r>
            <a:r>
              <a:rPr sz="900" spc="15" dirty="0">
                <a:latin typeface="Verdana"/>
                <a:cs typeface="Verdana"/>
              </a:rPr>
              <a:t> </a:t>
            </a:r>
            <a:r>
              <a:rPr sz="900" spc="-30" dirty="0">
                <a:latin typeface="Verdana"/>
                <a:cs typeface="Verdana"/>
              </a:rPr>
              <a:t>ESTATE</a:t>
            </a:r>
            <a:r>
              <a:rPr sz="900" spc="5" dirty="0">
                <a:latin typeface="Verdana"/>
                <a:cs typeface="Verdana"/>
              </a:rPr>
              <a:t> </a:t>
            </a:r>
            <a:r>
              <a:rPr sz="900" spc="-20" dirty="0">
                <a:latin typeface="Verdana"/>
                <a:cs typeface="Verdana"/>
              </a:rPr>
              <a:t>AS</a:t>
            </a:r>
            <a:r>
              <a:rPr sz="900" spc="5" dirty="0">
                <a:latin typeface="Verdana"/>
                <a:cs typeface="Verdana"/>
              </a:rPr>
              <a:t> </a:t>
            </a:r>
            <a:r>
              <a:rPr sz="900" spc="-25" dirty="0">
                <a:latin typeface="Verdana"/>
                <a:cs typeface="Verdana"/>
              </a:rPr>
              <a:t>202</a:t>
            </a:r>
            <a:r>
              <a:rPr lang="it-IT" sz="900" spc="-25" dirty="0">
                <a:latin typeface="Verdana"/>
                <a:cs typeface="Verdana"/>
              </a:rPr>
              <a:t>5</a:t>
            </a:r>
            <a:r>
              <a:rPr sz="900" spc="-25" dirty="0">
                <a:latin typeface="Verdana"/>
                <a:cs typeface="Verdana"/>
              </a:rPr>
              <a:t>-</a:t>
            </a:r>
            <a:r>
              <a:rPr sz="900" spc="-20" dirty="0">
                <a:latin typeface="Verdana"/>
                <a:cs typeface="Verdana"/>
              </a:rPr>
              <a:t>202</a:t>
            </a:r>
            <a:r>
              <a:rPr lang="it-IT" sz="900" spc="-20" dirty="0">
                <a:latin typeface="Verdana"/>
                <a:cs typeface="Verdana"/>
              </a:rPr>
              <a:t>6</a:t>
            </a:r>
            <a:r>
              <a:rPr sz="900" spc="-20" dirty="0">
                <a:latin typeface="Verdana"/>
                <a:cs typeface="Verdana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Verdana"/>
                <a:cs typeface="Verdana"/>
              </a:rPr>
              <a:t>LUNEDI</a:t>
            </a:r>
            <a:r>
              <a:rPr sz="900" dirty="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lang="it-IT" sz="900" dirty="0">
                <a:solidFill>
                  <a:srgbClr val="FFFFFF"/>
                </a:solidFill>
                <a:latin typeface="Verdana"/>
                <a:cs typeface="Verdana"/>
              </a:rPr>
              <a:t>       </a:t>
            </a:r>
            <a:r>
              <a:rPr sz="900" spc="-10" dirty="0">
                <a:solidFill>
                  <a:srgbClr val="FFFFFF"/>
                </a:solidFill>
                <a:latin typeface="Verdana"/>
                <a:cs typeface="Verdana"/>
              </a:rPr>
              <a:t>MARTEDI</a:t>
            </a:r>
            <a:endParaRPr sz="9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0892" y="664602"/>
            <a:ext cx="7010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solidFill>
                  <a:srgbClr val="FFFFFF"/>
                </a:solidFill>
                <a:latin typeface="Verdana"/>
                <a:cs typeface="Verdana"/>
              </a:rPr>
              <a:t>MERCOLEDI</a:t>
            </a:r>
            <a:endParaRPr sz="9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3560" y="696781"/>
            <a:ext cx="5105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solidFill>
                  <a:srgbClr val="FFFFFF"/>
                </a:solidFill>
                <a:latin typeface="Verdana"/>
                <a:cs typeface="Verdana"/>
              </a:rPr>
              <a:t>GIOVEDI</a:t>
            </a:r>
            <a:endParaRPr sz="9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47100" y="696781"/>
            <a:ext cx="5346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solidFill>
                  <a:srgbClr val="FFFFFF"/>
                </a:solidFill>
                <a:latin typeface="Verdana"/>
                <a:cs typeface="Verdana"/>
              </a:rPr>
              <a:t>VENERDI</a:t>
            </a:r>
            <a:endParaRPr sz="900" dirty="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14080"/>
              </p:ext>
            </p:extLst>
          </p:nvPr>
        </p:nvGraphicFramePr>
        <p:xfrm>
          <a:off x="646937" y="932787"/>
          <a:ext cx="9119363" cy="52691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8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7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2754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900" spc="-1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9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0" dirty="0">
                          <a:latin typeface="Verdana"/>
                          <a:cs typeface="Verdana"/>
                        </a:rPr>
                        <a:t>SETTIMANA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Verdana"/>
                          <a:cs typeface="Verdana"/>
                        </a:rPr>
                        <a:t>Risotto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allo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zafferano(7-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9)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 olio</a:t>
                      </a:r>
                      <a:r>
                        <a:rPr sz="6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50" dirty="0">
                          <a:latin typeface="Verdana"/>
                          <a:cs typeface="Verdana"/>
                        </a:rPr>
                        <a:t>grana(1-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 marR="24765" indent="-269875">
                        <a:lnSpc>
                          <a:spcPts val="890"/>
                        </a:lnSpc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Passato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verdure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legumi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con</a:t>
                      </a:r>
                      <a:r>
                        <a:rPr sz="6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orzo*(1-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lang="it-IT" sz="600" spc="-55" dirty="0">
                          <a:latin typeface="Verdana"/>
                          <a:cs typeface="Verdana"/>
                        </a:rPr>
                        <a:t>8-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9-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</a:t>
                      </a:r>
                      <a:r>
                        <a:rPr lang="it-IT" sz="600" spc="-25" dirty="0">
                          <a:latin typeface="Verdana"/>
                          <a:cs typeface="Verdana"/>
                        </a:rPr>
                        <a:t>-11-13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Pizza</a:t>
                      </a:r>
                      <a:r>
                        <a:rPr sz="600" spc="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Margherita(1-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lang="it-IT" sz="600" spc="-70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317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6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pesto(1-6-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8-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7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L="396875" marR="317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35" dirty="0">
                          <a:latin typeface="Verdana"/>
                          <a:cs typeface="Verdana"/>
                        </a:rPr>
                        <a:t>Frittata(3-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7)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Bocconcini</a:t>
                      </a:r>
                      <a:r>
                        <a:rPr sz="6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pollo</a:t>
                      </a:r>
                      <a:r>
                        <a:rPr sz="6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6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limone(1-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</a:t>
                      </a:r>
                      <a:r>
                        <a:rPr lang="it-IT" sz="600" spc="-25" dirty="0">
                          <a:latin typeface="Verdana"/>
                          <a:cs typeface="Verdana"/>
                        </a:rPr>
                        <a:t>-11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Platessa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 err="1">
                          <a:latin typeface="Verdana"/>
                          <a:cs typeface="Verdana"/>
                        </a:rPr>
                        <a:t>impanata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*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(1-3-4-6-8-10-11)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65" dirty="0">
                          <a:latin typeface="Verdana"/>
                          <a:cs typeface="Verdana"/>
                        </a:rPr>
                        <a:t>1/2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pz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Mozzarella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(7)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marR="3175" algn="ct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Tortino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zucchine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  <a:p>
                      <a:pPr marL="2540" marR="317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00" spc="-6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patate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e </a:t>
                      </a:r>
                      <a:r>
                        <a:rPr sz="600" spc="-10" dirty="0" err="1">
                          <a:latin typeface="Verdana"/>
                          <a:cs typeface="Verdana"/>
                        </a:rPr>
                        <a:t>formaggio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)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(1-3-6-7-8-10-11)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L="271780" marR="31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Carote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julienne(12)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Fagiolini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 err="1">
                          <a:latin typeface="Verdana"/>
                          <a:cs typeface="Verdana"/>
                        </a:rPr>
                        <a:t>all'olio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*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(9)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patate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all'olio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Pomodori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(12)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30" dirty="0">
                          <a:latin typeface="Verdana"/>
                          <a:cs typeface="Verdana"/>
                        </a:rPr>
                        <a:t>Insalata e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olive(12)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integrale(1-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3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31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45" dirty="0">
                          <a:latin typeface="Verdana"/>
                          <a:cs typeface="Verdana"/>
                        </a:rPr>
                        <a:t>Gelato*(3-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8)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321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</a:pPr>
                      <a:r>
                        <a:rPr sz="900" spc="-3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9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0" dirty="0">
                          <a:latin typeface="Verdana"/>
                          <a:cs typeface="Verdana"/>
                        </a:rPr>
                        <a:t>SETTIMANA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 marR="90805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Verdana"/>
                          <a:cs typeface="Verdana"/>
                        </a:rPr>
                        <a:t>Agnolotti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olio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50" dirty="0">
                          <a:latin typeface="Verdana"/>
                          <a:cs typeface="Verdana"/>
                        </a:rPr>
                        <a:t>grana(1-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3-</a:t>
                      </a:r>
                      <a:r>
                        <a:rPr lang="it-IT" sz="600" spc="-5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7)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12700">
                      <a:solidFill>
                        <a:srgbClr val="B5E6A1"/>
                      </a:solidFill>
                      <a:prstDash val="solid"/>
                    </a:lnR>
                    <a:lnT w="28575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Riso</a:t>
                      </a:r>
                      <a:r>
                        <a:rPr sz="6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pomodoro</a:t>
                      </a:r>
                      <a:r>
                        <a:rPr lang="it-IT"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(7)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28575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marR="35560" algn="ctr">
                        <a:lnSpc>
                          <a:spcPct val="123500"/>
                        </a:lnSpc>
                        <a:spcBef>
                          <a:spcPts val="47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Pasticciata</a:t>
                      </a:r>
                      <a:r>
                        <a:rPr sz="600" spc="180" dirty="0">
                          <a:latin typeface="Verdana"/>
                          <a:cs typeface="Verdana"/>
                        </a:rPr>
                        <a:t>  </a:t>
                      </a:r>
                      <a:r>
                        <a:rPr sz="600" spc="-85" dirty="0">
                          <a:latin typeface="Verdana"/>
                          <a:cs typeface="Verdana"/>
                        </a:rPr>
                        <a:t>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9-</a:t>
                      </a:r>
                      <a:r>
                        <a:rPr sz="600" spc="-60" dirty="0">
                          <a:latin typeface="Verdana"/>
                          <a:cs typeface="Verdana"/>
                        </a:rPr>
                        <a:t>10)</a:t>
                      </a:r>
                      <a:r>
                        <a:rPr sz="6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6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pomodoro,</a:t>
                      </a:r>
                      <a:r>
                        <a:rPr sz="6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bovino, besciamella)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28575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piselli*(1-6-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lang="it-IT" sz="600" spc="-55" dirty="0">
                          <a:latin typeface="Verdana"/>
                          <a:cs typeface="Verdana"/>
                        </a:rPr>
                        <a:t>9-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28575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 marL="590550" indent="-562610">
                        <a:lnSpc>
                          <a:spcPct val="123300"/>
                        </a:lnSpc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Gnocchetti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sardi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pomodoro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ricotta(1-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28575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L="387350" marR="31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primosale(7)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Merluzzo*</a:t>
                      </a:r>
                      <a:r>
                        <a:rPr sz="600" spc="-10" dirty="0" err="1">
                          <a:latin typeface="Verdana"/>
                          <a:cs typeface="Verdana"/>
                        </a:rPr>
                        <a:t>gratinato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it-IT" sz="600" spc="-10">
                          <a:latin typeface="Verdana"/>
                          <a:cs typeface="Verdana"/>
                        </a:rPr>
                        <a:t>(1-4-6-8-10-11)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Cotoletta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lonza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al </a:t>
                      </a:r>
                      <a:r>
                        <a:rPr sz="600" spc="-20" dirty="0" err="1">
                          <a:latin typeface="Verdana"/>
                          <a:cs typeface="Verdana"/>
                        </a:rPr>
                        <a:t>forno</a:t>
                      </a:r>
                      <a:r>
                        <a:rPr lang="it-IT" sz="600" spc="-20" dirty="0">
                          <a:latin typeface="Verdana"/>
                          <a:cs typeface="Verdana"/>
                        </a:rPr>
                        <a:t>(1-3-6-8-10-11)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Rotolo</a:t>
                      </a:r>
                      <a:r>
                        <a:rPr sz="6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frittata(3-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7)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7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L="10160" marR="317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Erbette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Carote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julienne(12)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Tris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verdure*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600" spc="-6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carote,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patate,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 err="1">
                          <a:latin typeface="Verdana"/>
                          <a:cs typeface="Verdana"/>
                        </a:rPr>
                        <a:t>piselli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)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 (9)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Pomodori(12)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marR="317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30" dirty="0">
                          <a:latin typeface="Verdana"/>
                          <a:cs typeface="Verdana"/>
                        </a:rPr>
                        <a:t>Insalata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verde(12)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integrale(1-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2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31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Yogurt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alla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frutta(7)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711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sz="900" spc="-65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9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0" dirty="0">
                          <a:latin typeface="Verdana"/>
                          <a:cs typeface="Verdana"/>
                        </a:rPr>
                        <a:t>SETTIMANA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L="351155" marR="103505" indent="-245745">
                        <a:lnSpc>
                          <a:spcPct val="123300"/>
                        </a:lnSpc>
                        <a:spcBef>
                          <a:spcPts val="10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integrale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pomodoro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5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olive(1-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Risotto</a:t>
                      </a:r>
                      <a:r>
                        <a:rPr sz="600" spc="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parmigiana(7-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9)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5430" marR="8255" indent="-248920">
                        <a:lnSpc>
                          <a:spcPct val="123300"/>
                        </a:lnSpc>
                        <a:spcBef>
                          <a:spcPts val="10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Passato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verdure*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legumi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6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50" dirty="0">
                          <a:latin typeface="Verdana"/>
                          <a:cs typeface="Verdana"/>
                        </a:rPr>
                        <a:t>pasta(1-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lang="it-IT" sz="600" spc="-55" dirty="0">
                          <a:latin typeface="Verdana"/>
                          <a:cs typeface="Verdana"/>
                        </a:rPr>
                        <a:t>8-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9-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</a:t>
                      </a:r>
                      <a:r>
                        <a:rPr lang="it-IT" sz="600" spc="-25" dirty="0">
                          <a:latin typeface="Verdana"/>
                          <a:cs typeface="Verdana"/>
                        </a:rPr>
                        <a:t>-13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Pizza</a:t>
                      </a:r>
                      <a:r>
                        <a:rPr sz="600" spc="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Margherita(1-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lang="it-IT" sz="600" spc="-70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4830" marR="167005" indent="-375285">
                        <a:lnSpc>
                          <a:spcPct val="123300"/>
                        </a:lnSpc>
                        <a:spcBef>
                          <a:spcPts val="10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alla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norma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6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melanzane)</a:t>
                      </a:r>
                      <a:r>
                        <a:rPr sz="6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85" dirty="0">
                          <a:latin typeface="Verdana"/>
                          <a:cs typeface="Verdana"/>
                        </a:rPr>
                        <a:t>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lang="it-IT" sz="600" spc="-45" dirty="0">
                          <a:latin typeface="Verdana"/>
                          <a:cs typeface="Verdana"/>
                        </a:rPr>
                        <a:t>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7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L="577850" indent="-551815" algn="ctr">
                        <a:lnSpc>
                          <a:spcPts val="890"/>
                        </a:lnSpc>
                        <a:spcBef>
                          <a:spcPts val="545"/>
                        </a:spcBef>
                      </a:pPr>
                      <a:r>
                        <a:rPr lang="it-IT" sz="700" spc="-1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Scaloppine di pollo(1-6-10-11)</a:t>
                      </a:r>
                    </a:p>
                  </a:txBody>
                  <a:tcPr marL="0" marR="0" marT="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0" indent="-551815">
                        <a:lnSpc>
                          <a:spcPts val="890"/>
                        </a:lnSpc>
                      </a:pPr>
                      <a:r>
                        <a:rPr lang="it-IT" sz="700" spc="-10" dirty="0">
                          <a:latin typeface="Verdana"/>
                          <a:cs typeface="Verdana"/>
                        </a:rPr>
                        <a:t>Rotolo</a:t>
                      </a:r>
                      <a:r>
                        <a:rPr lang="it-IT" sz="7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it-IT" sz="7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lang="it-IT" sz="7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it-IT" sz="700" spc="-10" dirty="0">
                          <a:latin typeface="Verdana"/>
                          <a:cs typeface="Verdana"/>
                        </a:rPr>
                        <a:t>frittata</a:t>
                      </a:r>
                      <a:r>
                        <a:rPr lang="it-IT" sz="7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it-IT" sz="700" spc="-2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it-IT" sz="7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it-IT" sz="700" spc="-20" dirty="0">
                          <a:latin typeface="Verdana"/>
                          <a:cs typeface="Verdana"/>
                        </a:rPr>
                        <a:t>formaggio(3-</a:t>
                      </a:r>
                      <a:r>
                        <a:rPr lang="it-IT" sz="700" spc="-25" dirty="0">
                          <a:latin typeface="Verdana"/>
                          <a:cs typeface="Verdana"/>
                        </a:rPr>
                        <a:t>7)</a:t>
                      </a:r>
                      <a:endParaRPr lang="it-IT" sz="7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Mozzarella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 (7)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65" dirty="0">
                          <a:latin typeface="Verdana"/>
                          <a:cs typeface="Verdana"/>
                        </a:rPr>
                        <a:t>1/2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pz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Prosciutto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cotto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317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Polpette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tonno(1-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3-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lang="it-IT" sz="600" spc="-35" dirty="0">
                          <a:latin typeface="Verdana"/>
                          <a:cs typeface="Verdana"/>
                        </a:rPr>
                        <a:t>-6-7-8-10-11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L="370840" marR="31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Pomodori(12)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30" dirty="0">
                          <a:latin typeface="Verdana"/>
                          <a:cs typeface="Verdana"/>
                        </a:rPr>
                        <a:t>Insalata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verde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carote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julienne(12)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patate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all'olio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30" dirty="0">
                          <a:latin typeface="Verdana"/>
                          <a:cs typeface="Verdana"/>
                        </a:rPr>
                        <a:t>Insalata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mista(verde,</a:t>
                      </a:r>
                      <a:r>
                        <a:rPr sz="6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carote,</a:t>
                      </a:r>
                      <a:r>
                        <a:rPr sz="6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mais)(12)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Erbette*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2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integrale(1-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AF1D0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31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45" dirty="0">
                          <a:latin typeface="Verdana"/>
                          <a:cs typeface="Verdana"/>
                        </a:rPr>
                        <a:t>Gelato*(3-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8)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lgDash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5E6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105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900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9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0" dirty="0">
                          <a:latin typeface="Verdana"/>
                          <a:cs typeface="Verdana"/>
                        </a:rPr>
                        <a:t>SETTIMANA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L="147955" marR="317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agli</a:t>
                      </a:r>
                      <a:r>
                        <a:rPr sz="6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aromi(1-6-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8572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8170" marR="18415" indent="-570865">
                        <a:lnSpc>
                          <a:spcPct val="123300"/>
                        </a:lnSpc>
                        <a:spcBef>
                          <a:spcPts val="7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Passato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verdure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legumi con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orzo*</a:t>
                      </a:r>
                      <a:r>
                        <a:rPr lang="it-IT" sz="600" spc="-55" dirty="0">
                          <a:latin typeface="Verdana"/>
                          <a:cs typeface="Verdana"/>
                        </a:rPr>
                        <a:t>(1-</a:t>
                      </a:r>
                      <a:r>
                        <a:rPr lang="it-IT"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lang="it-IT" sz="600" spc="-55" dirty="0">
                          <a:latin typeface="Verdana"/>
                          <a:cs typeface="Verdana"/>
                        </a:rPr>
                        <a:t>7-8-</a:t>
                      </a:r>
                      <a:r>
                        <a:rPr lang="it-IT" sz="600" spc="-45" dirty="0">
                          <a:latin typeface="Verdana"/>
                          <a:cs typeface="Verdana"/>
                        </a:rPr>
                        <a:t>9-</a:t>
                      </a:r>
                      <a:r>
                        <a:rPr lang="it-IT" sz="600" spc="-25" dirty="0">
                          <a:latin typeface="Verdana"/>
                          <a:cs typeface="Verdana"/>
                        </a:rPr>
                        <a:t>10-11-13)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4495" marR="177800" indent="-215265">
                        <a:lnSpc>
                          <a:spcPct val="123300"/>
                        </a:lnSpc>
                        <a:spcBef>
                          <a:spcPts val="7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integrale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pesto </a:t>
                      </a:r>
                      <a:r>
                        <a:rPr sz="600" spc="-85" dirty="0">
                          <a:latin typeface="Verdana"/>
                          <a:cs typeface="Verdana"/>
                        </a:rPr>
                        <a:t>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8-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Pasticciata</a:t>
                      </a:r>
                      <a:r>
                        <a:rPr sz="6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85" dirty="0">
                          <a:latin typeface="Verdana"/>
                          <a:cs typeface="Verdana"/>
                        </a:rPr>
                        <a:t>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9-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</a:t>
                      </a:r>
                      <a:r>
                        <a:rPr lang="it-IT" sz="600" spc="-25" dirty="0">
                          <a:latin typeface="Verdana"/>
                          <a:cs typeface="Verdana"/>
                        </a:rPr>
                        <a:t>-11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00" spc="-6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pomodoro,</a:t>
                      </a:r>
                      <a:r>
                        <a:rPr sz="6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bovino,</a:t>
                      </a:r>
                      <a:r>
                        <a:rPr sz="6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besciamella)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317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Pasta</a:t>
                      </a:r>
                      <a:r>
                        <a:rPr sz="6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6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pomodoro(1-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lgDash"/>
                    </a:lnR>
                    <a:lnT w="12700">
                      <a:solidFill>
                        <a:srgbClr val="B5E6A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L="379730" marR="317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Provolone(7)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Arrosto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 di 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lonza(1-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10</a:t>
                      </a:r>
                      <a:r>
                        <a:rPr lang="it-IT" sz="600" spc="-25" dirty="0">
                          <a:latin typeface="Verdana"/>
                          <a:cs typeface="Verdana"/>
                        </a:rPr>
                        <a:t>-11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Totani</a:t>
                      </a:r>
                      <a:r>
                        <a:rPr sz="6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gratinati*(1-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4-</a:t>
                      </a:r>
                      <a:r>
                        <a:rPr lang="it-IT" sz="600" spc="-35">
                          <a:latin typeface="Verdana"/>
                          <a:cs typeface="Verdana"/>
                        </a:rPr>
                        <a:t>6-8-10-11-</a:t>
                      </a:r>
                      <a:r>
                        <a:rPr sz="600" spc="-25">
                          <a:latin typeface="Verdana"/>
                          <a:cs typeface="Verdana"/>
                        </a:rPr>
                        <a:t>14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 marR="240665" indent="-10795">
                        <a:lnSpc>
                          <a:spcPts val="890"/>
                        </a:lnSpc>
                      </a:pPr>
                      <a:r>
                        <a:rPr sz="600" spc="-10" dirty="0">
                          <a:latin typeface="Verdana"/>
                          <a:cs typeface="Verdana"/>
                        </a:rPr>
                        <a:t>Tortino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 err="1">
                          <a:latin typeface="Verdana"/>
                          <a:cs typeface="Verdana"/>
                        </a:rPr>
                        <a:t>zucchine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it-IT" sz="60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1-3-6-7-8-10-11)</a:t>
                      </a:r>
                      <a:r>
                        <a:rPr sz="6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6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patate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e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formaggio)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lgDash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53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317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600" spc="-10" dirty="0" err="1">
                          <a:latin typeface="Verdana"/>
                          <a:cs typeface="Verdana"/>
                        </a:rPr>
                        <a:t>Fagiolini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*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(9)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Patate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forno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insalata</a:t>
                      </a:r>
                      <a:r>
                        <a:rPr sz="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olive(12)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1364615" algn="l"/>
                        </a:tabLst>
                      </a:pPr>
                      <a:r>
                        <a:rPr sz="600" spc="-30" dirty="0">
                          <a:latin typeface="Verdana"/>
                          <a:cs typeface="Verdana"/>
                        </a:rPr>
                        <a:t>Bis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verdure*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600" spc="-5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600" spc="-25" dirty="0" err="1">
                          <a:latin typeface="Verdana"/>
                          <a:cs typeface="Verdana"/>
                        </a:rPr>
                        <a:t>carote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 err="1">
                          <a:latin typeface="Verdana"/>
                          <a:cs typeface="Verdana"/>
                        </a:rPr>
                        <a:t>piselli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)</a:t>
                      </a:r>
                      <a:r>
                        <a:rPr lang="it-IT" sz="600" spc="-10" dirty="0">
                          <a:latin typeface="Verdana"/>
                          <a:cs typeface="Verdana"/>
                        </a:rPr>
                        <a:t> (9)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marR="317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Carote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Julienne(12)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lgDash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35" dirty="0">
                          <a:latin typeface="Verdana"/>
                          <a:cs typeface="Verdana"/>
                        </a:rPr>
                        <a:t>integrale(1-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Pane</a:t>
                      </a:r>
                      <a:r>
                        <a:rPr sz="6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comune(1-6-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70" dirty="0">
                          <a:latin typeface="Verdana"/>
                          <a:cs typeface="Verdana"/>
                        </a:rPr>
                        <a:t>10-</a:t>
                      </a:r>
                      <a:r>
                        <a:rPr sz="600" spc="-105" dirty="0">
                          <a:latin typeface="Verdana"/>
                          <a:cs typeface="Verdana"/>
                        </a:rPr>
                        <a:t>11-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13)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27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317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5620" marR="66675" indent="-439420">
                        <a:lnSpc>
                          <a:spcPts val="890"/>
                        </a:lnSpc>
                      </a:pPr>
                      <a:r>
                        <a:rPr sz="600" spc="-25" dirty="0">
                          <a:latin typeface="Verdana"/>
                          <a:cs typeface="Verdana"/>
                        </a:rPr>
                        <a:t>Barretta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cioccolato</a:t>
                      </a:r>
                      <a:r>
                        <a:rPr sz="600" spc="-20" dirty="0">
                          <a:latin typeface="Verdana"/>
                          <a:cs typeface="Verdana"/>
                        </a:rPr>
                        <a:t> fondente(PS)/al</a:t>
                      </a:r>
                      <a:r>
                        <a:rPr sz="6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latin typeface="Verdana"/>
                          <a:cs typeface="Verdana"/>
                        </a:rPr>
                        <a:t>latte(I)(6-</a:t>
                      </a:r>
                      <a:r>
                        <a:rPr sz="600" spc="-55" dirty="0">
                          <a:latin typeface="Verdana"/>
                          <a:cs typeface="Verdana"/>
                        </a:rPr>
                        <a:t>7-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8)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600" spc="-20" dirty="0">
                          <a:latin typeface="Verdana"/>
                          <a:cs typeface="Verdana"/>
                        </a:rPr>
                        <a:t>Frutta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fresca</a:t>
                      </a:r>
                      <a:r>
                        <a:rPr sz="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latin typeface="Verdana"/>
                          <a:cs typeface="Verdana"/>
                        </a:rPr>
                        <a:t>stagione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5E6A1"/>
                      </a:solidFill>
                      <a:prstDash val="solid"/>
                    </a:lnL>
                    <a:lnR w="12700">
                      <a:solidFill>
                        <a:srgbClr val="B5E6A1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648228" y="180156"/>
            <a:ext cx="2336271" cy="15581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lang="it-IT" sz="900" dirty="0">
                <a:latin typeface="Verdana"/>
                <a:cs typeface="Verdana"/>
              </a:rPr>
              <a:t>                       </a:t>
            </a:r>
            <a:r>
              <a:rPr sz="900" dirty="0">
                <a:latin typeface="Verdana"/>
                <a:cs typeface="Verdana"/>
              </a:rPr>
              <a:t>COMUNE</a:t>
            </a:r>
            <a:r>
              <a:rPr sz="900" spc="-65" dirty="0">
                <a:latin typeface="Verdana"/>
                <a:cs typeface="Verdana"/>
              </a:rPr>
              <a:t> </a:t>
            </a:r>
            <a:r>
              <a:rPr sz="900" spc="-45" dirty="0">
                <a:latin typeface="Verdana"/>
                <a:cs typeface="Verdana"/>
              </a:rPr>
              <a:t>DI</a:t>
            </a:r>
            <a:r>
              <a:rPr sz="900" spc="-60" dirty="0">
                <a:latin typeface="Verdana"/>
                <a:cs typeface="Verdana"/>
              </a:rPr>
              <a:t> </a:t>
            </a:r>
            <a:r>
              <a:rPr sz="900" spc="-10" dirty="0">
                <a:latin typeface="Verdana"/>
                <a:cs typeface="Verdana"/>
              </a:rPr>
              <a:t>SOVICO</a:t>
            </a:r>
            <a:endParaRPr sz="9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1300" y="6366741"/>
            <a:ext cx="10210800" cy="10252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3970">
              <a:spcBef>
                <a:spcPts val="114"/>
              </a:spcBef>
            </a:pPr>
            <a:r>
              <a:rPr sz="800" i="1" dirty="0">
                <a:latin typeface="Arial"/>
                <a:cs typeface="Arial"/>
              </a:rPr>
              <a:t>“SI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INFORMANO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CONSUMATORI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CON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ALLERGIE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O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INTOLLERANZE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ALIMENTARI,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o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chi</a:t>
            </a:r>
            <a:r>
              <a:rPr sz="800" i="1" spc="5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per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essi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(genitori/tutori),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che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gli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alimenti</a:t>
            </a:r>
            <a:r>
              <a:rPr sz="800" i="1" spc="5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le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bevande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preparati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somministrati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possono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contenere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uno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o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più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seguenti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allergeni</a:t>
            </a:r>
            <a:r>
              <a:rPr sz="800" i="1" spc="5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come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ingredienti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o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derivanti</a:t>
            </a:r>
            <a:r>
              <a:rPr sz="800" i="1" spc="5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dal</a:t>
            </a:r>
            <a:r>
              <a:rPr sz="800" i="1" spc="5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processo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produttivo:</a:t>
            </a:r>
            <a:endParaRPr sz="800" dirty="0">
              <a:latin typeface="Arial"/>
              <a:cs typeface="Arial"/>
            </a:endParaRPr>
          </a:p>
          <a:p>
            <a:pPr marL="13970" marR="55880"/>
            <a:r>
              <a:rPr sz="800" i="1" dirty="0">
                <a:latin typeface="Arial"/>
                <a:cs typeface="Arial"/>
              </a:rPr>
              <a:t>Cereali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contenenti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glutine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(cioè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grano,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segale,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orzo,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avena,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farro,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kamut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o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</a:t>
            </a:r>
            <a:r>
              <a:rPr sz="800" i="1" spc="6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loro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ceppi</a:t>
            </a:r>
            <a:r>
              <a:rPr sz="800" i="1" spc="5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ibridati),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crostacei,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uova,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pesce,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arachidi,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soia,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latte,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lattosio,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frutta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guscio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(cioè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mandorle,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nocciole,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noci,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noci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acagiù,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noci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pecan,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noci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del</a:t>
            </a:r>
            <a:r>
              <a:rPr sz="800" i="1" spc="6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Brasile,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pistacchi,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noci</a:t>
            </a:r>
            <a:r>
              <a:rPr sz="800" i="1" spc="5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macadamia),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spc="-10" dirty="0" err="1">
                <a:latin typeface="Arial"/>
                <a:cs typeface="Arial"/>
              </a:rPr>
              <a:t>sedano</a:t>
            </a:r>
            <a:r>
              <a:rPr lang="it-IT" sz="800" i="1" spc="-10" dirty="0">
                <a:latin typeface="Arial"/>
                <a:cs typeface="Arial"/>
              </a:rPr>
              <a:t>,</a:t>
            </a:r>
            <a:r>
              <a:rPr sz="800" i="1" dirty="0" err="1">
                <a:latin typeface="Arial"/>
                <a:cs typeface="Arial"/>
              </a:rPr>
              <a:t>senape</a:t>
            </a:r>
            <a:r>
              <a:rPr sz="800" i="1" dirty="0">
                <a:latin typeface="Arial"/>
                <a:cs typeface="Arial"/>
              </a:rPr>
              <a:t>,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semi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sesamo,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anidride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solforosa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solfiti,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lupini,</a:t>
            </a:r>
            <a:r>
              <a:rPr sz="800" i="1" spc="3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molluschi</a:t>
            </a:r>
            <a:r>
              <a:rPr sz="800" i="1" spc="5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tutti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derivati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prodotti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elenco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(ai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sensi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del</a:t>
            </a:r>
            <a:r>
              <a:rPr sz="800" i="1" spc="4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Reg.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UE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1169/11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–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allegato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s.m.i.).</a:t>
            </a:r>
            <a:endParaRPr sz="800" dirty="0">
              <a:latin typeface="Arial"/>
              <a:cs typeface="Arial"/>
            </a:endParaRPr>
          </a:p>
          <a:p>
            <a:pPr>
              <a:spcBef>
                <a:spcPts val="215"/>
              </a:spcBef>
            </a:pPr>
            <a:endParaRPr sz="800" dirty="0">
              <a:latin typeface="Arial"/>
              <a:cs typeface="Arial"/>
            </a:endParaRPr>
          </a:p>
          <a:p>
            <a:pPr marL="13970"/>
            <a:r>
              <a:rPr sz="800" i="1" dirty="0">
                <a:latin typeface="Arial"/>
                <a:cs typeface="Arial"/>
              </a:rPr>
              <a:t>Si</a:t>
            </a:r>
            <a:r>
              <a:rPr sz="800" i="1" spc="4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invitano</a:t>
            </a:r>
            <a:r>
              <a:rPr sz="800" i="1" spc="165" dirty="0"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genitori/tutori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dei</a:t>
            </a:r>
            <a:r>
              <a:rPr sz="800" i="1" spc="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consumatori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allergici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ad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uno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o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più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degli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allergeni</a:t>
            </a:r>
            <a:r>
              <a:rPr sz="800" i="1" spc="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sopra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riportati</a:t>
            </a:r>
            <a:r>
              <a:rPr sz="800" i="1" spc="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ad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attivare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l’iter</a:t>
            </a:r>
            <a:r>
              <a:rPr sz="800" i="1" spc="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di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richiesta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404040"/>
                </a:solidFill>
                <a:latin typeface="Arial"/>
                <a:cs typeface="Arial"/>
              </a:rPr>
              <a:t>della</a:t>
            </a:r>
            <a:r>
              <a:rPr sz="800" i="1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dirty="0" err="1">
                <a:solidFill>
                  <a:srgbClr val="404040"/>
                </a:solidFill>
                <a:latin typeface="Arial"/>
                <a:cs typeface="Arial"/>
              </a:rPr>
              <a:t>dieta</a:t>
            </a:r>
            <a:r>
              <a:rPr sz="800" i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spc="-10" dirty="0">
                <a:solidFill>
                  <a:srgbClr val="404040"/>
                </a:solidFill>
                <a:latin typeface="Arial"/>
                <a:cs typeface="Arial"/>
              </a:rPr>
              <a:t>sanitaria</a:t>
            </a:r>
            <a:endParaRPr sz="800" dirty="0">
              <a:latin typeface="Arial"/>
              <a:cs typeface="Arial"/>
            </a:endParaRPr>
          </a:p>
          <a:p>
            <a:pPr marL="12700"/>
            <a:r>
              <a:rPr sz="800" i="1" dirty="0">
                <a:latin typeface="Arial"/>
                <a:cs typeface="Arial"/>
              </a:rPr>
              <a:t>Le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informazioni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relative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alla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presenza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soggetti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con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allergie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o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intolleranze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alimentari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vengono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raccolte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mediante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presentazione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idonea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certificazione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medica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in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fase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produzione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vengono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formulati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pasti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personalizzati,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privi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degli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allergeni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per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cui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risulta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documentata</a:t>
            </a:r>
            <a:r>
              <a:rPr sz="800" i="1" spc="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una</a:t>
            </a:r>
            <a:r>
              <a:rPr sz="800" i="1" spc="1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sensibilizzazione.”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17900" y="1489602"/>
            <a:ext cx="2629535" cy="14910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838</Words>
  <Application>Microsoft Office PowerPoint</Application>
  <PresentationFormat>Personalizzato</PresentationFormat>
  <Paragraphs>136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Times New Roman</vt:lpstr>
      <vt:lpstr>Verdana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Macoratti Chiara Ileana</dc:creator>
  <cp:lastModifiedBy>Oliva Alessandra</cp:lastModifiedBy>
  <cp:revision>2</cp:revision>
  <dcterms:created xsi:type="dcterms:W3CDTF">2025-02-21T11:14:23Z</dcterms:created>
  <dcterms:modified xsi:type="dcterms:W3CDTF">2025-07-18T06:08:24Z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2025-02-18T00:00:00Z</vt:filetime>
  </property>
  <property fmtid="{D5CDD505-2E9C-101B-9397-08002B2CF9AE}" pid="3" name="Creator">
    <vt:lpwstr>Microsoft® Excel® per Microsoft 365</vt:lpwstr>
  </property>
  <property fmtid="{D5CDD505-2E9C-101B-9397-08002B2CF9AE}" pid="4" name="LastSaved">
    <vt:filetime>2025-02-21T00:00:00Z</vt:filetime>
  </property>
  <property fmtid="{D5CDD505-2E9C-101B-9397-08002B2CF9AE}" pid="5" name="Producer">
    <vt:lpwstr>Microsoft® Excel® per Microsoft 365</vt:lpwstr>
  </property>
</Properties>
</file>