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5"/>
  </p:notesMasterIdLst>
  <p:sldIdLst>
    <p:sldId id="386" r:id="rId5"/>
    <p:sldId id="392" r:id="rId6"/>
    <p:sldId id="393" r:id="rId7"/>
    <p:sldId id="408" r:id="rId8"/>
    <p:sldId id="409" r:id="rId9"/>
    <p:sldId id="410" r:id="rId10"/>
    <p:sldId id="411" r:id="rId11"/>
    <p:sldId id="412" r:id="rId12"/>
    <p:sldId id="413" r:id="rId13"/>
    <p:sldId id="414" r:id="rId14"/>
    <p:sldId id="415" r:id="rId15"/>
    <p:sldId id="416" r:id="rId16"/>
    <p:sldId id="406" r:id="rId17"/>
    <p:sldId id="417" r:id="rId18"/>
    <p:sldId id="418" r:id="rId19"/>
    <p:sldId id="419" r:id="rId20"/>
    <p:sldId id="420" r:id="rId21"/>
    <p:sldId id="421" r:id="rId22"/>
    <p:sldId id="422" r:id="rId23"/>
    <p:sldId id="423" r:id="rId2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8A3B"/>
    <a:srgbClr val="22D704"/>
    <a:srgbClr val="53B9ED"/>
    <a:srgbClr val="29FF06"/>
    <a:srgbClr val="FD811B"/>
    <a:srgbClr val="25E505"/>
    <a:srgbClr val="F07B19"/>
    <a:srgbClr val="F1FF2C"/>
    <a:srgbClr val="20C703"/>
    <a:srgbClr val="4486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le chi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68" autoAdjust="0"/>
    <p:restoredTop sz="91595" autoAdjust="0"/>
  </p:normalViewPr>
  <p:slideViewPr>
    <p:cSldViewPr snapToGrid="0" snapToObjects="1">
      <p:cViewPr>
        <p:scale>
          <a:sx n="120" d="100"/>
          <a:sy n="120" d="100"/>
        </p:scale>
        <p:origin x="-1752" y="-4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582"/>
    </p:cViewPr>
  </p:sorterViewPr>
  <p:notesViewPr>
    <p:cSldViewPr snapToGrid="0" snapToObjects="1">
      <p:cViewPr varScale="1">
        <p:scale>
          <a:sx n="80" d="100"/>
          <a:sy n="80" d="100"/>
        </p:scale>
        <p:origin x="-3848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Casi</c:v>
                </c:pt>
              </c:strCache>
            </c:strRef>
          </c:tx>
          <c:invertIfNegative val="0"/>
          <c:cat>
            <c:strRef>
              <c:f>Foglio1!$A$2:$A$11</c:f>
              <c:strCache>
                <c:ptCount val="10"/>
                <c:pt idx="0">
                  <c:v>Casi 2008</c:v>
                </c:pt>
                <c:pt idx="1">
                  <c:v>Casi 2009</c:v>
                </c:pt>
                <c:pt idx="2">
                  <c:v>Casi 2010</c:v>
                </c:pt>
                <c:pt idx="3">
                  <c:v>Casi 2011</c:v>
                </c:pt>
                <c:pt idx="4">
                  <c:v>Casi 2012</c:v>
                </c:pt>
                <c:pt idx="5">
                  <c:v>Casi 2013</c:v>
                </c:pt>
                <c:pt idx="6">
                  <c:v>Casi 2014</c:v>
                </c:pt>
                <c:pt idx="7">
                  <c:v>Casi 2015</c:v>
                </c:pt>
                <c:pt idx="8">
                  <c:v>Casi 2016</c:v>
                </c:pt>
                <c:pt idx="9">
                  <c:v>Casi 2017</c:v>
                </c:pt>
              </c:strCache>
            </c:strRef>
          </c:cat>
          <c:val>
            <c:numRef>
              <c:f>Foglio1!$B$2:$B$11</c:f>
              <c:numCache>
                <c:formatCode>_-* #,##0_-;\-* #,##0_-;_-* "-"??_-;_-@_-</c:formatCode>
                <c:ptCount val="10"/>
                <c:pt idx="0">
                  <c:v>5974</c:v>
                </c:pt>
                <c:pt idx="1">
                  <c:v>5763</c:v>
                </c:pt>
                <c:pt idx="2">
                  <c:v>6504</c:v>
                </c:pt>
                <c:pt idx="3">
                  <c:v>7214</c:v>
                </c:pt>
                <c:pt idx="4">
                  <c:v>7645</c:v>
                </c:pt>
                <c:pt idx="5">
                  <c:v>8106</c:v>
                </c:pt>
                <c:pt idx="6">
                  <c:v>8787</c:v>
                </c:pt>
                <c:pt idx="7">
                  <c:v>11483</c:v>
                </c:pt>
                <c:pt idx="8">
                  <c:v>15367</c:v>
                </c:pt>
                <c:pt idx="9">
                  <c:v>17520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76-427E-B29D-D7DE274F7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219648"/>
        <c:axId val="50225536"/>
      </c:barChart>
      <c:catAx>
        <c:axId val="502196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50225536"/>
        <c:crosses val="autoZero"/>
        <c:auto val="1"/>
        <c:lblAlgn val="ctr"/>
        <c:lblOffset val="100"/>
        <c:noMultiLvlLbl val="0"/>
      </c:catAx>
      <c:valAx>
        <c:axId val="50225536"/>
        <c:scaling>
          <c:orientation val="minMax"/>
        </c:scaling>
        <c:delete val="1"/>
        <c:axPos val="l"/>
        <c:majorGridlines/>
        <c:numFmt formatCode="_-* #,##0_-;\-* #,##0_-;_-* &quot;-&quot;??_-;_-@_-" sourceLinked="1"/>
        <c:majorTickMark val="none"/>
        <c:minorTickMark val="none"/>
        <c:tickLblPos val="nextTo"/>
        <c:crossAx val="502196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200" b="0">
          <a:solidFill>
            <a:schemeClr val="bg1"/>
          </a:solidFill>
          <a:latin typeface="Ubuntu Bol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34300536655301"/>
          <c:y val="0.10761756445666203"/>
          <c:w val="0.30877028156291814"/>
          <c:h val="0.82578098557524582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4470650604039206"/>
                  <c:y val="-5.124540255761048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B2B-460C-B9B1-110643D804F0}"/>
                </c:ext>
              </c:extLst>
            </c:dLbl>
            <c:dLbl>
              <c:idx val="1"/>
              <c:layout>
                <c:manualLayout>
                  <c:x val="-0.15909077735324101"/>
                  <c:y val="5.569556598974380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B2B-460C-B9B1-110643D804F0}"/>
                </c:ext>
              </c:extLst>
            </c:dLbl>
            <c:dLbl>
              <c:idx val="2"/>
              <c:layout>
                <c:manualLayout>
                  <c:x val="-4.7358989097829721E-2"/>
                  <c:y val="-8.218725051221700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2B-460C-B9B1-110643D804F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Foglio1!$A$2:$A$3</c:f>
              <c:strCache>
                <c:ptCount val="2"/>
                <c:pt idx="0">
                  <c:v>Laparoscopia</c:v>
                </c:pt>
                <c:pt idx="1">
                  <c:v>Laparotomia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15929</c:v>
                </c:pt>
                <c:pt idx="1">
                  <c:v>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B2B-460C-B9B1-110643D80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034300536655301"/>
          <c:y val="0.10761756445666203"/>
          <c:w val="0.30877028156291814"/>
          <c:h val="0.82578098557524582"/>
        </c:manualLayout>
      </c:layout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Colonna1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0.14470650604039206"/>
                  <c:y val="-5.124540255761048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094-4F60-A234-0BE885F686DE}"/>
                </c:ext>
              </c:extLst>
            </c:dLbl>
            <c:dLbl>
              <c:idx val="1"/>
              <c:layout>
                <c:manualLayout>
                  <c:x val="-0.15909077735324101"/>
                  <c:y val="5.569556598974380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094-4F60-A234-0BE885F686DE}"/>
                </c:ext>
              </c:extLst>
            </c:dLbl>
            <c:dLbl>
              <c:idx val="2"/>
              <c:layout>
                <c:manualLayout>
                  <c:x val="-4.7358989097829721E-2"/>
                  <c:y val="-8.218725051221700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94-4F60-A234-0BE885F686D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Foglio1!$A$2:$A$3</c:f>
              <c:strCache>
                <c:ptCount val="2"/>
                <c:pt idx="0">
                  <c:v>Laparoscopia</c:v>
                </c:pt>
                <c:pt idx="1">
                  <c:v>Laparotomia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14200</c:v>
                </c:pt>
                <c:pt idx="1">
                  <c:v>181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094-4F60-A234-0BE885F68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2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Anno 2016</c:v>
                </c:pt>
              </c:strCache>
            </c:strRef>
          </c:tx>
          <c:invertIfNegative val="0"/>
          <c:cat>
            <c:strRef>
              <c:f>Foglio1!$A$2:$A$3</c:f>
              <c:strCache>
                <c:ptCount val="2"/>
                <c:pt idx="0">
                  <c:v>Laparoscopia</c:v>
                </c:pt>
                <c:pt idx="1">
                  <c:v>Laparotomia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14200</c:v>
                </c:pt>
                <c:pt idx="1">
                  <c:v>181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360-4A70-BC38-D4ADD9B33859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Anno 2015</c:v>
                </c:pt>
              </c:strCache>
            </c:strRef>
          </c:tx>
          <c:invertIfNegative val="0"/>
          <c:cat>
            <c:strRef>
              <c:f>Foglio1!$A$2:$A$3</c:f>
              <c:strCache>
                <c:ptCount val="2"/>
                <c:pt idx="0">
                  <c:v>Laparoscopia</c:v>
                </c:pt>
                <c:pt idx="1">
                  <c:v>Laparotomia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11089</c:v>
                </c:pt>
                <c:pt idx="1">
                  <c:v>394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360-4A70-BC38-D4ADD9B33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299840"/>
        <c:axId val="49301376"/>
      </c:barChart>
      <c:catAx>
        <c:axId val="49299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9301376"/>
        <c:crosses val="autoZero"/>
        <c:auto val="1"/>
        <c:lblAlgn val="ctr"/>
        <c:lblOffset val="100"/>
        <c:noMultiLvlLbl val="0"/>
      </c:catAx>
      <c:valAx>
        <c:axId val="493013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492998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98DD0-8189-4A14-86D7-BE73C660959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F871E6F-FA98-450D-A0A8-79C0E029F6EB}">
      <dgm:prSet phldrT="[Testo]"/>
      <dgm:spPr/>
      <dgm:t>
        <a:bodyPr/>
        <a:lstStyle/>
        <a:p>
          <a:r>
            <a:rPr lang="it-IT" dirty="0" smtClean="0">
              <a:latin typeface="Ubuntu Bold"/>
              <a:cs typeface="Ubuntu Bold"/>
            </a:rPr>
            <a:t>PAZIENTE</a:t>
          </a:r>
          <a:endParaRPr lang="it-IT" dirty="0">
            <a:latin typeface="Ubuntu Bold"/>
            <a:cs typeface="Ubuntu Bold"/>
          </a:endParaRPr>
        </a:p>
      </dgm:t>
    </dgm:pt>
    <dgm:pt modelId="{53407261-7AEB-4265-A798-159B208509C3}" type="parTrans" cxnId="{41E3AB0F-580E-424A-8A74-9717887342ED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49F0C422-E6D2-474E-9C9E-3AAA5FFBEC39}" type="sibTrans" cxnId="{41E3AB0F-580E-424A-8A74-9717887342ED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3F7B27F4-2D37-4480-8D2B-B26787A24F95}">
      <dgm:prSet phldrT="[Testo]" custT="1"/>
      <dgm:spPr/>
      <dgm:t>
        <a:bodyPr/>
        <a:lstStyle/>
        <a:p>
          <a:r>
            <a:rPr lang="it-IT" sz="1100" b="1" i="1" dirty="0" smtClean="0">
              <a:solidFill>
                <a:srgbClr val="FFFF00"/>
              </a:solidFill>
              <a:latin typeface="Ubuntu Bold"/>
              <a:cs typeface="Ubuntu Bold"/>
            </a:rPr>
            <a:t>PROCTOLOGO</a:t>
          </a:r>
          <a:endParaRPr lang="it-IT" sz="1100" b="1" i="1" dirty="0">
            <a:solidFill>
              <a:srgbClr val="FFFF00"/>
            </a:solidFill>
            <a:latin typeface="Ubuntu Bold"/>
            <a:cs typeface="Ubuntu Bold"/>
          </a:endParaRPr>
        </a:p>
      </dgm:t>
    </dgm:pt>
    <dgm:pt modelId="{B7BBEE84-646B-48C6-B93E-B8AF47257385}" type="parTrans" cxnId="{4F0099C9-ED78-41AD-BECD-172DE056FD58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27DEB2A2-85AD-46D5-81CC-6D15DCDC2E6E}" type="sibTrans" cxnId="{4F0099C9-ED78-41AD-BECD-172DE056FD58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42C8FFAC-EC6F-4ADB-BE4C-5DF2A8EB6E4B}">
      <dgm:prSet phldrT="[Testo]" custT="1"/>
      <dgm:spPr/>
      <dgm:t>
        <a:bodyPr/>
        <a:lstStyle/>
        <a:p>
          <a:r>
            <a:rPr lang="it-IT" sz="1100" b="1" dirty="0" smtClean="0">
              <a:latin typeface="Ubuntu Bold"/>
              <a:cs typeface="Ubuntu Bold"/>
            </a:rPr>
            <a:t>RADIOLOGO</a:t>
          </a:r>
          <a:endParaRPr lang="it-IT" sz="1100" b="1" dirty="0">
            <a:latin typeface="Ubuntu Bold"/>
            <a:cs typeface="Ubuntu Bold"/>
          </a:endParaRPr>
        </a:p>
      </dgm:t>
    </dgm:pt>
    <dgm:pt modelId="{A38ABA86-BB75-45F5-906C-9F3E7B9473C9}" type="parTrans" cxnId="{AD6FD9CF-F158-46F1-BCD7-1436A65B932B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C6688CD2-B988-4E90-903F-4E32EDB84C52}" type="sibTrans" cxnId="{AD6FD9CF-F158-46F1-BCD7-1436A65B932B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222D02E4-A985-4E44-B257-5D79D54C376D}">
      <dgm:prSet phldrT="[Testo]" custT="1"/>
      <dgm:spPr/>
      <dgm:t>
        <a:bodyPr/>
        <a:lstStyle/>
        <a:p>
          <a:r>
            <a:rPr lang="it-IT" sz="1100" b="1" dirty="0" smtClean="0">
              <a:latin typeface="Ubuntu Bold"/>
              <a:cs typeface="Ubuntu Bold"/>
            </a:rPr>
            <a:t>RIABILITATORE</a:t>
          </a:r>
          <a:endParaRPr lang="it-IT" sz="1100" b="1" dirty="0">
            <a:latin typeface="Ubuntu Bold"/>
            <a:cs typeface="Ubuntu Bold"/>
          </a:endParaRPr>
        </a:p>
      </dgm:t>
    </dgm:pt>
    <dgm:pt modelId="{96F4C8AF-C1B3-4694-89A9-D436D8AFAA20}" type="parTrans" cxnId="{CD9DAE17-7E6C-4F55-9BAD-1BC756529377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A4E181A7-3EAB-435D-B041-6E1B6B8F2664}" type="sibTrans" cxnId="{CD9DAE17-7E6C-4F55-9BAD-1BC756529377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21FE5A86-150E-4B9D-9370-5954F01F7CB2}">
      <dgm:prSet phldrT="[Testo]" custT="1"/>
      <dgm:spPr/>
      <dgm:t>
        <a:bodyPr/>
        <a:lstStyle/>
        <a:p>
          <a:r>
            <a:rPr lang="it-IT" sz="1100" b="1" dirty="0" smtClean="0">
              <a:latin typeface="Ubuntu Bold"/>
              <a:cs typeface="Ubuntu Bold"/>
            </a:rPr>
            <a:t>URO-GINECOLOGO</a:t>
          </a:r>
          <a:endParaRPr lang="it-IT" sz="1100" b="1" dirty="0">
            <a:latin typeface="Ubuntu Bold"/>
            <a:cs typeface="Ubuntu Bold"/>
          </a:endParaRPr>
        </a:p>
      </dgm:t>
    </dgm:pt>
    <dgm:pt modelId="{2770FB9E-9D9A-4C46-94B3-C6BC17EB4E90}" type="parTrans" cxnId="{0F39FD88-FE12-40CA-B6C7-359D0E73E979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F4B4ED29-316D-4938-AC01-74C5B5917614}" type="sibTrans" cxnId="{0F39FD88-FE12-40CA-B6C7-359D0E73E979}">
      <dgm:prSet/>
      <dgm:spPr/>
      <dgm:t>
        <a:bodyPr/>
        <a:lstStyle/>
        <a:p>
          <a:endParaRPr lang="it-IT">
            <a:latin typeface="Ubuntu Bold"/>
            <a:cs typeface="Ubuntu Bold"/>
          </a:endParaRPr>
        </a:p>
      </dgm:t>
    </dgm:pt>
    <dgm:pt modelId="{BAE3EDE4-F779-4E22-A87E-478C6CD96A50}" type="pres">
      <dgm:prSet presAssocID="{31E98DD0-8189-4A14-86D7-BE73C660959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10205C6-C11D-419B-9868-EAAF824A773A}" type="pres">
      <dgm:prSet presAssocID="{0F871E6F-FA98-450D-A0A8-79C0E029F6EB}" presName="centerShape" presStyleLbl="node0" presStyleIdx="0" presStyleCnt="1" custLinFactNeighborX="1072"/>
      <dgm:spPr/>
      <dgm:t>
        <a:bodyPr/>
        <a:lstStyle/>
        <a:p>
          <a:endParaRPr lang="it-IT"/>
        </a:p>
      </dgm:t>
    </dgm:pt>
    <dgm:pt modelId="{28E74B73-50B4-4727-B072-89E8EA4EB793}" type="pres">
      <dgm:prSet presAssocID="{3F7B27F4-2D37-4480-8D2B-B26787A24F95}" presName="node" presStyleLbl="node1" presStyleIdx="0" presStyleCnt="4" custScaleX="15501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74C33F0-30EA-4290-ADD4-0199DFD0180E}" type="pres">
      <dgm:prSet presAssocID="{3F7B27F4-2D37-4480-8D2B-B26787A24F95}" presName="dummy" presStyleCnt="0"/>
      <dgm:spPr/>
    </dgm:pt>
    <dgm:pt modelId="{10A50642-CE7E-4506-8874-EFB8574AFD07}" type="pres">
      <dgm:prSet presAssocID="{27DEB2A2-85AD-46D5-81CC-6D15DCDC2E6E}" presName="sibTrans" presStyleLbl="sibTrans2D1" presStyleIdx="0" presStyleCnt="4"/>
      <dgm:spPr/>
      <dgm:t>
        <a:bodyPr/>
        <a:lstStyle/>
        <a:p>
          <a:endParaRPr lang="it-IT"/>
        </a:p>
      </dgm:t>
    </dgm:pt>
    <dgm:pt modelId="{4467DFA3-2027-4F41-8854-75D86DC4D2E9}" type="pres">
      <dgm:prSet presAssocID="{42C8FFAC-EC6F-4ADB-BE4C-5DF2A8EB6E4B}" presName="node" presStyleLbl="node1" presStyleIdx="1" presStyleCnt="4" custScaleX="13530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C4DDB01-DF53-4473-A78F-72BC4E4DEDEC}" type="pres">
      <dgm:prSet presAssocID="{42C8FFAC-EC6F-4ADB-BE4C-5DF2A8EB6E4B}" presName="dummy" presStyleCnt="0"/>
      <dgm:spPr/>
    </dgm:pt>
    <dgm:pt modelId="{BB4867B8-1DF7-4AF0-B214-27F78C696D20}" type="pres">
      <dgm:prSet presAssocID="{C6688CD2-B988-4E90-903F-4E32EDB84C52}" presName="sibTrans" presStyleLbl="sibTrans2D1" presStyleIdx="1" presStyleCnt="4"/>
      <dgm:spPr/>
      <dgm:t>
        <a:bodyPr/>
        <a:lstStyle/>
        <a:p>
          <a:endParaRPr lang="it-IT"/>
        </a:p>
      </dgm:t>
    </dgm:pt>
    <dgm:pt modelId="{8BFCE977-18F8-457B-B116-75E225B33BA0}" type="pres">
      <dgm:prSet presAssocID="{222D02E4-A985-4E44-B257-5D79D54C376D}" presName="node" presStyleLbl="node1" presStyleIdx="2" presStyleCnt="4" custScaleX="16801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5CD6B56-24D0-41EF-9A80-2F0E1F8A928F}" type="pres">
      <dgm:prSet presAssocID="{222D02E4-A985-4E44-B257-5D79D54C376D}" presName="dummy" presStyleCnt="0"/>
      <dgm:spPr/>
    </dgm:pt>
    <dgm:pt modelId="{FE31B604-945E-469E-A2EC-EEBC91BDAE95}" type="pres">
      <dgm:prSet presAssocID="{A4E181A7-3EAB-435D-B041-6E1B6B8F2664}" presName="sibTrans" presStyleLbl="sibTrans2D1" presStyleIdx="2" presStyleCnt="4"/>
      <dgm:spPr/>
      <dgm:t>
        <a:bodyPr/>
        <a:lstStyle/>
        <a:p>
          <a:endParaRPr lang="it-IT"/>
        </a:p>
      </dgm:t>
    </dgm:pt>
    <dgm:pt modelId="{C3510D87-1CAF-47D3-AEC7-2A25E36CDCA8}" type="pres">
      <dgm:prSet presAssocID="{21FE5A86-150E-4B9D-9370-5954F01F7CB2}" presName="node" presStyleLbl="node1" presStyleIdx="3" presStyleCnt="4" custScaleX="14918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295498-B440-4EF6-A51E-97B57F963117}" type="pres">
      <dgm:prSet presAssocID="{21FE5A86-150E-4B9D-9370-5954F01F7CB2}" presName="dummy" presStyleCnt="0"/>
      <dgm:spPr/>
    </dgm:pt>
    <dgm:pt modelId="{50248588-8B44-4203-BA2C-DA102DCC780A}" type="pres">
      <dgm:prSet presAssocID="{F4B4ED29-316D-4938-AC01-74C5B5917614}" presName="sibTrans" presStyleLbl="sibTrans2D1" presStyleIdx="3" presStyleCnt="4"/>
      <dgm:spPr/>
      <dgm:t>
        <a:bodyPr/>
        <a:lstStyle/>
        <a:p>
          <a:endParaRPr lang="it-IT"/>
        </a:p>
      </dgm:t>
    </dgm:pt>
  </dgm:ptLst>
  <dgm:cxnLst>
    <dgm:cxn modelId="{F23EADBA-93AF-954C-A9E6-40C7687CE4C6}" type="presOf" srcId="{222D02E4-A985-4E44-B257-5D79D54C376D}" destId="{8BFCE977-18F8-457B-B116-75E225B33BA0}" srcOrd="0" destOrd="0" presId="urn:microsoft.com/office/officeart/2005/8/layout/radial6"/>
    <dgm:cxn modelId="{4DD795E5-6328-B949-9DDD-A60E35E6B5A0}" type="presOf" srcId="{C6688CD2-B988-4E90-903F-4E32EDB84C52}" destId="{BB4867B8-1DF7-4AF0-B214-27F78C696D20}" srcOrd="0" destOrd="0" presId="urn:microsoft.com/office/officeart/2005/8/layout/radial6"/>
    <dgm:cxn modelId="{7B056B17-9C62-9347-89FA-87C283FFFAFF}" type="presOf" srcId="{A4E181A7-3EAB-435D-B041-6E1B6B8F2664}" destId="{FE31B604-945E-469E-A2EC-EEBC91BDAE95}" srcOrd="0" destOrd="0" presId="urn:microsoft.com/office/officeart/2005/8/layout/radial6"/>
    <dgm:cxn modelId="{B7D80974-BB48-E64C-98F1-7EBF6F1B075C}" type="presOf" srcId="{27DEB2A2-85AD-46D5-81CC-6D15DCDC2E6E}" destId="{10A50642-CE7E-4506-8874-EFB8574AFD07}" srcOrd="0" destOrd="0" presId="urn:microsoft.com/office/officeart/2005/8/layout/radial6"/>
    <dgm:cxn modelId="{DB7B3D6B-1A5A-224F-9B46-DA8769ED13AA}" type="presOf" srcId="{F4B4ED29-316D-4938-AC01-74C5B5917614}" destId="{50248588-8B44-4203-BA2C-DA102DCC780A}" srcOrd="0" destOrd="0" presId="urn:microsoft.com/office/officeart/2005/8/layout/radial6"/>
    <dgm:cxn modelId="{41E3AB0F-580E-424A-8A74-9717887342ED}" srcId="{31E98DD0-8189-4A14-86D7-BE73C660959F}" destId="{0F871E6F-FA98-450D-A0A8-79C0E029F6EB}" srcOrd="0" destOrd="0" parTransId="{53407261-7AEB-4265-A798-159B208509C3}" sibTransId="{49F0C422-E6D2-474E-9C9E-3AAA5FFBEC39}"/>
    <dgm:cxn modelId="{9F260986-963A-3441-9A4D-483F8C9B0A2C}" type="presOf" srcId="{42C8FFAC-EC6F-4ADB-BE4C-5DF2A8EB6E4B}" destId="{4467DFA3-2027-4F41-8854-75D86DC4D2E9}" srcOrd="0" destOrd="0" presId="urn:microsoft.com/office/officeart/2005/8/layout/radial6"/>
    <dgm:cxn modelId="{812A90BF-62A2-3D47-8381-5360F38721D4}" type="presOf" srcId="{3F7B27F4-2D37-4480-8D2B-B26787A24F95}" destId="{28E74B73-50B4-4727-B072-89E8EA4EB793}" srcOrd="0" destOrd="0" presId="urn:microsoft.com/office/officeart/2005/8/layout/radial6"/>
    <dgm:cxn modelId="{643C6032-A4C9-344E-9285-B64D6E3BC8C3}" type="presOf" srcId="{0F871E6F-FA98-450D-A0A8-79C0E029F6EB}" destId="{410205C6-C11D-419B-9868-EAAF824A773A}" srcOrd="0" destOrd="0" presId="urn:microsoft.com/office/officeart/2005/8/layout/radial6"/>
    <dgm:cxn modelId="{38E5E69A-57B8-4E4B-9697-45D062BB5624}" type="presOf" srcId="{21FE5A86-150E-4B9D-9370-5954F01F7CB2}" destId="{C3510D87-1CAF-47D3-AEC7-2A25E36CDCA8}" srcOrd="0" destOrd="0" presId="urn:microsoft.com/office/officeart/2005/8/layout/radial6"/>
    <dgm:cxn modelId="{4F0099C9-ED78-41AD-BECD-172DE056FD58}" srcId="{0F871E6F-FA98-450D-A0A8-79C0E029F6EB}" destId="{3F7B27F4-2D37-4480-8D2B-B26787A24F95}" srcOrd="0" destOrd="0" parTransId="{B7BBEE84-646B-48C6-B93E-B8AF47257385}" sibTransId="{27DEB2A2-85AD-46D5-81CC-6D15DCDC2E6E}"/>
    <dgm:cxn modelId="{AD6FD9CF-F158-46F1-BCD7-1436A65B932B}" srcId="{0F871E6F-FA98-450D-A0A8-79C0E029F6EB}" destId="{42C8FFAC-EC6F-4ADB-BE4C-5DF2A8EB6E4B}" srcOrd="1" destOrd="0" parTransId="{A38ABA86-BB75-45F5-906C-9F3E7B9473C9}" sibTransId="{C6688CD2-B988-4E90-903F-4E32EDB84C52}"/>
    <dgm:cxn modelId="{7212D539-8414-8E40-AF53-4C4E5F8E9A28}" type="presOf" srcId="{31E98DD0-8189-4A14-86D7-BE73C660959F}" destId="{BAE3EDE4-F779-4E22-A87E-478C6CD96A50}" srcOrd="0" destOrd="0" presId="urn:microsoft.com/office/officeart/2005/8/layout/radial6"/>
    <dgm:cxn modelId="{0F39FD88-FE12-40CA-B6C7-359D0E73E979}" srcId="{0F871E6F-FA98-450D-A0A8-79C0E029F6EB}" destId="{21FE5A86-150E-4B9D-9370-5954F01F7CB2}" srcOrd="3" destOrd="0" parTransId="{2770FB9E-9D9A-4C46-94B3-C6BC17EB4E90}" sibTransId="{F4B4ED29-316D-4938-AC01-74C5B5917614}"/>
    <dgm:cxn modelId="{CD9DAE17-7E6C-4F55-9BAD-1BC756529377}" srcId="{0F871E6F-FA98-450D-A0A8-79C0E029F6EB}" destId="{222D02E4-A985-4E44-B257-5D79D54C376D}" srcOrd="2" destOrd="0" parTransId="{96F4C8AF-C1B3-4694-89A9-D436D8AFAA20}" sibTransId="{A4E181A7-3EAB-435D-B041-6E1B6B8F2664}"/>
    <dgm:cxn modelId="{A8AAC2BF-FFF8-0343-9A23-1E00FE3AD3E9}" type="presParOf" srcId="{BAE3EDE4-F779-4E22-A87E-478C6CD96A50}" destId="{410205C6-C11D-419B-9868-EAAF824A773A}" srcOrd="0" destOrd="0" presId="urn:microsoft.com/office/officeart/2005/8/layout/radial6"/>
    <dgm:cxn modelId="{DF6C9AA4-F862-F344-83BA-10F2467D5687}" type="presParOf" srcId="{BAE3EDE4-F779-4E22-A87E-478C6CD96A50}" destId="{28E74B73-50B4-4727-B072-89E8EA4EB793}" srcOrd="1" destOrd="0" presId="urn:microsoft.com/office/officeart/2005/8/layout/radial6"/>
    <dgm:cxn modelId="{12A8986F-BAEC-C043-B96A-ACD1AE031BC7}" type="presParOf" srcId="{BAE3EDE4-F779-4E22-A87E-478C6CD96A50}" destId="{074C33F0-30EA-4290-ADD4-0199DFD0180E}" srcOrd="2" destOrd="0" presId="urn:microsoft.com/office/officeart/2005/8/layout/radial6"/>
    <dgm:cxn modelId="{629FFDEE-688D-0240-83C9-8220CD92BB2F}" type="presParOf" srcId="{BAE3EDE4-F779-4E22-A87E-478C6CD96A50}" destId="{10A50642-CE7E-4506-8874-EFB8574AFD07}" srcOrd="3" destOrd="0" presId="urn:microsoft.com/office/officeart/2005/8/layout/radial6"/>
    <dgm:cxn modelId="{D1169D0B-4872-C445-88D3-FC2A11DF0BF7}" type="presParOf" srcId="{BAE3EDE4-F779-4E22-A87E-478C6CD96A50}" destId="{4467DFA3-2027-4F41-8854-75D86DC4D2E9}" srcOrd="4" destOrd="0" presId="urn:microsoft.com/office/officeart/2005/8/layout/radial6"/>
    <dgm:cxn modelId="{54129168-EA90-874B-AA9A-3DA21EE7FB38}" type="presParOf" srcId="{BAE3EDE4-F779-4E22-A87E-478C6CD96A50}" destId="{3C4DDB01-DF53-4473-A78F-72BC4E4DEDEC}" srcOrd="5" destOrd="0" presId="urn:microsoft.com/office/officeart/2005/8/layout/radial6"/>
    <dgm:cxn modelId="{A561CBD8-1171-CE48-A215-CADA604863D2}" type="presParOf" srcId="{BAE3EDE4-F779-4E22-A87E-478C6CD96A50}" destId="{BB4867B8-1DF7-4AF0-B214-27F78C696D20}" srcOrd="6" destOrd="0" presId="urn:microsoft.com/office/officeart/2005/8/layout/radial6"/>
    <dgm:cxn modelId="{1AEC0509-7250-C847-95E2-34686701E83B}" type="presParOf" srcId="{BAE3EDE4-F779-4E22-A87E-478C6CD96A50}" destId="{8BFCE977-18F8-457B-B116-75E225B33BA0}" srcOrd="7" destOrd="0" presId="urn:microsoft.com/office/officeart/2005/8/layout/radial6"/>
    <dgm:cxn modelId="{8179EFCA-09C7-D044-9F35-9910DE5FBD71}" type="presParOf" srcId="{BAE3EDE4-F779-4E22-A87E-478C6CD96A50}" destId="{D5CD6B56-24D0-41EF-9A80-2F0E1F8A928F}" srcOrd="8" destOrd="0" presId="urn:microsoft.com/office/officeart/2005/8/layout/radial6"/>
    <dgm:cxn modelId="{D2CC0DD8-6A37-C343-AE0D-48F5F955F4BB}" type="presParOf" srcId="{BAE3EDE4-F779-4E22-A87E-478C6CD96A50}" destId="{FE31B604-945E-469E-A2EC-EEBC91BDAE95}" srcOrd="9" destOrd="0" presId="urn:microsoft.com/office/officeart/2005/8/layout/radial6"/>
    <dgm:cxn modelId="{15F18FA1-4716-954B-9D32-75D5E2BD60B6}" type="presParOf" srcId="{BAE3EDE4-F779-4E22-A87E-478C6CD96A50}" destId="{C3510D87-1CAF-47D3-AEC7-2A25E36CDCA8}" srcOrd="10" destOrd="0" presId="urn:microsoft.com/office/officeart/2005/8/layout/radial6"/>
    <dgm:cxn modelId="{24CE6F0A-BAE2-0749-B510-8B689A0684F8}" type="presParOf" srcId="{BAE3EDE4-F779-4E22-A87E-478C6CD96A50}" destId="{F8295498-B440-4EF6-A51E-97B57F963117}" srcOrd="11" destOrd="0" presId="urn:microsoft.com/office/officeart/2005/8/layout/radial6"/>
    <dgm:cxn modelId="{7395332F-E340-B144-B161-4A108D9455D5}" type="presParOf" srcId="{BAE3EDE4-F779-4E22-A87E-478C6CD96A50}" destId="{50248588-8B44-4203-BA2C-DA102DCC780A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248588-8B44-4203-BA2C-DA102DCC780A}">
      <dsp:nvSpPr>
        <dsp:cNvPr id="0" name=""/>
        <dsp:cNvSpPr/>
      </dsp:nvSpPr>
      <dsp:spPr>
        <a:xfrm>
          <a:off x="1345407" y="455136"/>
          <a:ext cx="3034477" cy="3034477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31B604-945E-469E-A2EC-EEBC91BDAE95}">
      <dsp:nvSpPr>
        <dsp:cNvPr id="0" name=""/>
        <dsp:cNvSpPr/>
      </dsp:nvSpPr>
      <dsp:spPr>
        <a:xfrm>
          <a:off x="1345407" y="455136"/>
          <a:ext cx="3034477" cy="3034477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867B8-1DF7-4AF0-B214-27F78C696D20}">
      <dsp:nvSpPr>
        <dsp:cNvPr id="0" name=""/>
        <dsp:cNvSpPr/>
      </dsp:nvSpPr>
      <dsp:spPr>
        <a:xfrm>
          <a:off x="1345407" y="455136"/>
          <a:ext cx="3034477" cy="3034477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50642-CE7E-4506-8874-EFB8574AFD07}">
      <dsp:nvSpPr>
        <dsp:cNvPr id="0" name=""/>
        <dsp:cNvSpPr/>
      </dsp:nvSpPr>
      <dsp:spPr>
        <a:xfrm>
          <a:off x="1345407" y="455136"/>
          <a:ext cx="3034477" cy="3034477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205C6-C11D-419B-9868-EAAF824A773A}">
      <dsp:nvSpPr>
        <dsp:cNvPr id="0" name=""/>
        <dsp:cNvSpPr/>
      </dsp:nvSpPr>
      <dsp:spPr>
        <a:xfrm>
          <a:off x="2195530" y="1273485"/>
          <a:ext cx="1397779" cy="13977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>
              <a:latin typeface="Ubuntu Bold"/>
              <a:cs typeface="Ubuntu Bold"/>
            </a:rPr>
            <a:t>PAZIENTE</a:t>
          </a:r>
          <a:endParaRPr lang="it-IT" sz="1500" kern="1200" dirty="0">
            <a:latin typeface="Ubuntu Bold"/>
            <a:cs typeface="Ubuntu Bold"/>
          </a:endParaRPr>
        </a:p>
      </dsp:txBody>
      <dsp:txXfrm>
        <a:off x="2400230" y="1478185"/>
        <a:ext cx="988379" cy="988379"/>
      </dsp:txXfrm>
    </dsp:sp>
    <dsp:sp modelId="{28E74B73-50B4-4727-B072-89E8EA4EB793}">
      <dsp:nvSpPr>
        <dsp:cNvPr id="0" name=""/>
        <dsp:cNvSpPr/>
      </dsp:nvSpPr>
      <dsp:spPr>
        <a:xfrm>
          <a:off x="2104296" y="1137"/>
          <a:ext cx="1516698" cy="97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i="1" kern="1200" dirty="0" smtClean="0">
              <a:solidFill>
                <a:srgbClr val="FFFF00"/>
              </a:solidFill>
              <a:latin typeface="Ubuntu Bold"/>
              <a:cs typeface="Ubuntu Bold"/>
            </a:rPr>
            <a:t>PROCTOLOGO</a:t>
          </a:r>
          <a:endParaRPr lang="it-IT" sz="1100" b="1" i="1" kern="1200" dirty="0">
            <a:solidFill>
              <a:srgbClr val="FFFF00"/>
            </a:solidFill>
            <a:latin typeface="Ubuntu Bold"/>
            <a:cs typeface="Ubuntu Bold"/>
          </a:endParaRPr>
        </a:p>
      </dsp:txBody>
      <dsp:txXfrm>
        <a:off x="2326411" y="144427"/>
        <a:ext cx="1072468" cy="691865"/>
      </dsp:txXfrm>
    </dsp:sp>
    <dsp:sp modelId="{4467DFA3-2027-4F41-8854-75D86DC4D2E9}">
      <dsp:nvSpPr>
        <dsp:cNvPr id="0" name=""/>
        <dsp:cNvSpPr/>
      </dsp:nvSpPr>
      <dsp:spPr>
        <a:xfrm>
          <a:off x="3682697" y="1483152"/>
          <a:ext cx="1323925" cy="97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 smtClean="0">
              <a:latin typeface="Ubuntu Bold"/>
              <a:cs typeface="Ubuntu Bold"/>
            </a:rPr>
            <a:t>RADIOLOGO</a:t>
          </a:r>
          <a:endParaRPr lang="it-IT" sz="1100" b="1" kern="1200" dirty="0">
            <a:latin typeface="Ubuntu Bold"/>
            <a:cs typeface="Ubuntu Bold"/>
          </a:endParaRPr>
        </a:p>
      </dsp:txBody>
      <dsp:txXfrm>
        <a:off x="3876581" y="1626442"/>
        <a:ext cx="936157" cy="691865"/>
      </dsp:txXfrm>
    </dsp:sp>
    <dsp:sp modelId="{8BFCE977-18F8-457B-B116-75E225B33BA0}">
      <dsp:nvSpPr>
        <dsp:cNvPr id="0" name=""/>
        <dsp:cNvSpPr/>
      </dsp:nvSpPr>
      <dsp:spPr>
        <a:xfrm>
          <a:off x="2040673" y="2965167"/>
          <a:ext cx="1643945" cy="97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 smtClean="0">
              <a:latin typeface="Ubuntu Bold"/>
              <a:cs typeface="Ubuntu Bold"/>
            </a:rPr>
            <a:t>RIABILITATORE</a:t>
          </a:r>
          <a:endParaRPr lang="it-IT" sz="1100" b="1" kern="1200" dirty="0">
            <a:latin typeface="Ubuntu Bold"/>
            <a:cs typeface="Ubuntu Bold"/>
          </a:endParaRPr>
        </a:p>
      </dsp:txBody>
      <dsp:txXfrm>
        <a:off x="2281423" y="3108457"/>
        <a:ext cx="1162445" cy="691865"/>
      </dsp:txXfrm>
    </dsp:sp>
    <dsp:sp modelId="{C3510D87-1CAF-47D3-AEC7-2A25E36CDCA8}">
      <dsp:nvSpPr>
        <dsp:cNvPr id="0" name=""/>
        <dsp:cNvSpPr/>
      </dsp:nvSpPr>
      <dsp:spPr>
        <a:xfrm>
          <a:off x="650793" y="1483152"/>
          <a:ext cx="1459674" cy="9784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b="1" kern="1200" dirty="0" smtClean="0">
              <a:latin typeface="Ubuntu Bold"/>
              <a:cs typeface="Ubuntu Bold"/>
            </a:rPr>
            <a:t>URO-GINECOLOGO</a:t>
          </a:r>
          <a:endParaRPr lang="it-IT" sz="1100" b="1" kern="1200" dirty="0">
            <a:latin typeface="Ubuntu Bold"/>
            <a:cs typeface="Ubuntu Bold"/>
          </a:endParaRPr>
        </a:p>
      </dsp:txBody>
      <dsp:txXfrm>
        <a:off x="864557" y="1626442"/>
        <a:ext cx="1032146" cy="6918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A809F-C9CF-1049-A98C-7A553AC9B474}" type="datetimeFigureOut">
              <a:rPr lang="it-IT" smtClean="0"/>
              <a:pPr/>
              <a:t>13/12/2018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D4AEAF-782E-BB44-9C78-22BB0C93621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8371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4AEAF-782E-BB44-9C78-22BB0C936210}" type="slidenum">
              <a:rPr lang="it-IT" smtClean="0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664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D4AEAF-782E-BB44-9C78-22BB0C936210}" type="slidenum">
              <a:rPr lang="it-IT" smtClean="0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3664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12/13/2018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D1D92"/>
            </a:gs>
            <a:gs pos="100000">
              <a:srgbClr val="0442F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pPr/>
              <a:t>12/13/2018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Users\Utente\Desktop\pdovarese.png"/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 intensity="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-4000" contrast="10000"/>
                    </a14:imgEffect>
                  </a14:imgLayer>
                </a14:imgProps>
              </a:ext>
            </a:extLst>
          </a:blip>
          <a:srcRect l="7143" t="-154" r="9904" b="52225"/>
          <a:stretch/>
        </p:blipFill>
        <p:spPr bwMode="auto">
          <a:xfrm>
            <a:off x="1" y="-19413"/>
            <a:ext cx="9144000" cy="51734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ttangolo 3"/>
          <p:cNvSpPr/>
          <p:nvPr/>
        </p:nvSpPr>
        <p:spPr>
          <a:xfrm>
            <a:off x="1" y="4900083"/>
            <a:ext cx="9154584" cy="254000"/>
          </a:xfrm>
          <a:prstGeom prst="rect">
            <a:avLst/>
          </a:prstGeom>
          <a:gradFill flip="none" rotWithShape="1">
            <a:gsLst>
              <a:gs pos="65000">
                <a:srgbClr val="0D6A01"/>
              </a:gs>
              <a:gs pos="100000">
                <a:srgbClr val="15A502"/>
              </a:gs>
            </a:gsLst>
            <a:lin ang="0" scaled="1"/>
            <a:tileRect/>
          </a:gra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344852" y="143291"/>
            <a:ext cx="2469657" cy="1015663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000" b="1" cap="none" spc="0" dirty="0" smtClean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ASST</a:t>
            </a:r>
            <a:endParaRPr lang="it-IT" sz="6000" b="1" cap="none" spc="0" dirty="0">
              <a:ln w="12700">
                <a:noFill/>
                <a:prstDash val="solid"/>
              </a:ln>
              <a:gradFill flip="none" rotWithShape="1">
                <a:gsLst>
                  <a:gs pos="50000">
                    <a:srgbClr val="0337C3"/>
                  </a:gs>
                  <a:gs pos="100000">
                    <a:srgbClr val="1D48DC"/>
                  </a:gs>
                </a:gsLst>
                <a:lin ang="0" scaled="0"/>
                <a:tileRect/>
              </a:gra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1979079" y="394626"/>
            <a:ext cx="2469657" cy="70788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cap="none" spc="0" dirty="0" smtClean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dei</a:t>
            </a:r>
            <a:endParaRPr lang="it-IT" sz="4000" b="1" cap="none" spc="0" dirty="0">
              <a:ln w="12700">
                <a:noFill/>
                <a:prstDash val="solid"/>
              </a:ln>
              <a:gradFill flip="none" rotWithShape="1">
                <a:gsLst>
                  <a:gs pos="50000">
                    <a:srgbClr val="0337C3"/>
                  </a:gs>
                  <a:gs pos="100000">
                    <a:srgbClr val="1D48DC"/>
                  </a:gs>
                </a:gsLst>
                <a:lin ang="0" scaled="0"/>
                <a:tileRect/>
              </a:gra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3655317" y="236678"/>
            <a:ext cx="2469657" cy="86177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000" b="1" dirty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S</a:t>
            </a:r>
            <a:r>
              <a:rPr lang="it-IT" sz="5000" b="1" cap="none" spc="0" dirty="0" smtClean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ette</a:t>
            </a:r>
            <a:endParaRPr lang="it-IT" sz="5000" b="1" cap="none" spc="0" dirty="0">
              <a:ln w="12700">
                <a:noFill/>
                <a:prstDash val="solid"/>
              </a:ln>
              <a:gradFill flip="none" rotWithShape="1">
                <a:gsLst>
                  <a:gs pos="50000">
                    <a:srgbClr val="0337C3"/>
                  </a:gs>
                  <a:gs pos="100000">
                    <a:srgbClr val="1D48DC"/>
                  </a:gs>
                </a:gsLst>
                <a:lin ang="0" scaled="0"/>
                <a:tileRect/>
              </a:gra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7" name="Rettangolo 16"/>
          <p:cNvSpPr/>
          <p:nvPr/>
        </p:nvSpPr>
        <p:spPr>
          <a:xfrm>
            <a:off x="5829141" y="115070"/>
            <a:ext cx="2469657" cy="1015663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000" b="1" dirty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L</a:t>
            </a:r>
            <a:r>
              <a:rPr lang="it-IT" sz="6000" b="1" cap="none" spc="0" dirty="0" smtClean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aghi</a:t>
            </a:r>
            <a:endParaRPr lang="it-IT" sz="6000" b="1" cap="none" spc="0" dirty="0">
              <a:ln w="12700">
                <a:noFill/>
                <a:prstDash val="solid"/>
              </a:ln>
              <a:gradFill flip="none" rotWithShape="1">
                <a:gsLst>
                  <a:gs pos="50000">
                    <a:srgbClr val="0337C3"/>
                  </a:gs>
                  <a:gs pos="100000">
                    <a:srgbClr val="1D48DC"/>
                  </a:gs>
                </a:gsLst>
                <a:lin ang="0" scaled="0"/>
                <a:tileRect/>
              </a:gra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1" name="Ovale 10"/>
          <p:cNvSpPr/>
          <p:nvPr/>
        </p:nvSpPr>
        <p:spPr>
          <a:xfrm>
            <a:off x="7889241" y="4124379"/>
            <a:ext cx="1381760" cy="12995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6399" y="4513580"/>
            <a:ext cx="990601" cy="393145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574738" y="1099872"/>
            <a:ext cx="1554856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200" b="1" cap="none" spc="0" dirty="0" smtClean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Polo</a:t>
            </a:r>
            <a:endParaRPr lang="it-IT" sz="2200" b="1" cap="none" spc="0" dirty="0">
              <a:ln w="12700">
                <a:noFill/>
                <a:prstDash val="solid"/>
              </a:ln>
              <a:gradFill flip="none" rotWithShape="1">
                <a:gsLst>
                  <a:gs pos="50000">
                    <a:srgbClr val="0337C3"/>
                  </a:gs>
                  <a:gs pos="100000">
                    <a:srgbClr val="1D48DC"/>
                  </a:gs>
                </a:gsLst>
                <a:lin ang="0" scaled="0"/>
                <a:tileRect/>
              </a:gra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1176539" y="1099872"/>
            <a:ext cx="2956088" cy="43088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200" b="1" dirty="0" smtClean="0">
                <a:ln w="12700">
                  <a:noFill/>
                  <a:prstDash val="solid"/>
                </a:ln>
                <a:gradFill flip="none" rotWithShape="1">
                  <a:gsLst>
                    <a:gs pos="50000">
                      <a:srgbClr val="0337C3"/>
                    </a:gs>
                    <a:gs pos="100000">
                      <a:srgbClr val="1D48DC"/>
                    </a:gs>
                  </a:gsLst>
                  <a:lin ang="0" scaled="0"/>
                  <a:tileRect/>
                </a:gradFill>
                <a:latin typeface="Ubuntu Bold"/>
                <a:ea typeface="DejaVu Sans Condensed" pitchFamily="34" charset="0"/>
                <a:cs typeface="Ubuntu Bold"/>
              </a:rPr>
              <a:t>universitario</a:t>
            </a:r>
            <a:endParaRPr lang="it-IT" sz="2200" b="1" cap="none" spc="0" dirty="0">
              <a:ln w="12700">
                <a:noFill/>
                <a:prstDash val="solid"/>
              </a:ln>
              <a:gradFill flip="none" rotWithShape="1">
                <a:gsLst>
                  <a:gs pos="50000">
                    <a:srgbClr val="0337C3"/>
                  </a:gs>
                  <a:gs pos="100000">
                    <a:srgbClr val="1D48DC"/>
                  </a:gs>
                </a:gsLst>
                <a:lin ang="0" scaled="0"/>
                <a:tileRect/>
              </a:gradFill>
              <a:latin typeface="Ubuntu Bold"/>
              <a:ea typeface="DejaVu Sans Condensed" pitchFamily="34" charset="0"/>
              <a:cs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189500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594949" y="504825"/>
            <a:ext cx="7931150" cy="248266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3600" b="1" dirty="0" smtClean="0">
                <a:solidFill>
                  <a:srgbClr val="22D704"/>
                </a:solidFill>
                <a:latin typeface="Ubuntu Light"/>
                <a:cs typeface="Arial" pitchFamily="34" charset="0"/>
              </a:rPr>
              <a:t>P</a:t>
            </a:r>
            <a:r>
              <a:rPr lang="it-IT" sz="3600" b="1" dirty="0" smtClean="0">
                <a:solidFill>
                  <a:schemeClr val="bg1"/>
                </a:solidFill>
                <a:latin typeface="Ubuntu Light"/>
                <a:cs typeface="Arial" pitchFamily="34" charset="0"/>
              </a:rPr>
              <a:t>DTA AZIENDALE </a:t>
            </a:r>
          </a:p>
          <a:p>
            <a:pPr algn="ctr">
              <a:lnSpc>
                <a:spcPct val="150000"/>
              </a:lnSpc>
            </a:pPr>
            <a:r>
              <a:rPr lang="it-IT" sz="3600" b="1" dirty="0" smtClean="0">
                <a:solidFill>
                  <a:schemeClr val="bg1"/>
                </a:solidFill>
                <a:latin typeface="Ubuntu Light"/>
                <a:cs typeface="Arial" pitchFamily="34" charset="0"/>
              </a:rPr>
              <a:t>sulla </a:t>
            </a:r>
          </a:p>
          <a:p>
            <a:pPr algn="ctr">
              <a:lnSpc>
                <a:spcPct val="150000"/>
              </a:lnSpc>
            </a:pPr>
            <a:r>
              <a:rPr lang="it-IT" sz="3200" b="1" dirty="0" smtClean="0">
                <a:solidFill>
                  <a:schemeClr val="bg1"/>
                </a:solidFill>
                <a:latin typeface="Ubuntu Light"/>
                <a:cs typeface="Arial" pitchFamily="34" charset="0"/>
              </a:rPr>
              <a:t>CHIRURGIA BARIATRICA</a:t>
            </a:r>
          </a:p>
        </p:txBody>
      </p:sp>
      <p:sp>
        <p:nvSpPr>
          <p:cNvPr id="31" name="Rettangolo 30"/>
          <p:cNvSpPr/>
          <p:nvPr/>
        </p:nvSpPr>
        <p:spPr>
          <a:xfrm>
            <a:off x="718774" y="3541216"/>
            <a:ext cx="7648575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r>
              <a:rPr lang="it-IT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Direttore S.C. Chirurgia Generale di </a:t>
            </a:r>
            <a:r>
              <a:rPr lang="it-IT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Tradate</a:t>
            </a:r>
            <a:endParaRPr lang="it-IT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ttangolo 31"/>
          <p:cNvSpPr/>
          <p:nvPr/>
        </p:nvSpPr>
        <p:spPr>
          <a:xfrm>
            <a:off x="1085850" y="4052525"/>
            <a:ext cx="6694348" cy="30777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Dipartimento Chirurgico, Direttore </a:t>
            </a:r>
            <a:r>
              <a:rPr lang="it-IT" sz="1400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Eugenio </a:t>
            </a:r>
            <a:r>
              <a:rPr lang="it-IT" sz="1400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Cocozza</a:t>
            </a:r>
            <a:endParaRPr lang="it-IT" sz="1400" i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10" name="Ovale 9"/>
          <p:cNvSpPr/>
          <p:nvPr/>
        </p:nvSpPr>
        <p:spPr>
          <a:xfrm>
            <a:off x="7889241" y="4124379"/>
            <a:ext cx="1381760" cy="12995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399" y="4513580"/>
            <a:ext cx="990601" cy="39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cap="none" spc="0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1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pic>
        <p:nvPicPr>
          <p:cNvPr id="9" name="Picture 2" descr="Risultati immagini per OBESITÃ  EPIDEMIOLOGIA 2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7" b="9417"/>
          <a:stretch>
            <a:fillRect/>
          </a:stretch>
        </p:blipFill>
        <p:spPr bwMode="auto">
          <a:xfrm>
            <a:off x="1831045" y="1114425"/>
            <a:ext cx="5388905" cy="328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I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taliani a Rischio Peso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2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grpSp>
        <p:nvGrpSpPr>
          <p:cNvPr id="15" name="Gruppo 14"/>
          <p:cNvGrpSpPr/>
          <p:nvPr/>
        </p:nvGrpSpPr>
        <p:grpSpPr>
          <a:xfrm>
            <a:off x="1606156" y="1036439"/>
            <a:ext cx="5669280" cy="3193651"/>
            <a:chOff x="2476500" y="1476375"/>
            <a:chExt cx="4171950" cy="2371725"/>
          </a:xfrm>
        </p:grpSpPr>
        <p:pic>
          <p:nvPicPr>
            <p:cNvPr id="10" name="Picture 2" descr="Risultati immagini per INTERVENTI CHIRURGIA OBESITA'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21" t="16650" r="7721" b="6439"/>
            <a:stretch>
              <a:fillRect/>
            </a:stretch>
          </p:blipFill>
          <p:spPr bwMode="auto">
            <a:xfrm>
              <a:off x="2476500" y="1476375"/>
              <a:ext cx="4171950" cy="23717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CasellaDiTesto 10"/>
            <p:cNvSpPr txBox="1"/>
            <p:nvPr/>
          </p:nvSpPr>
          <p:spPr>
            <a:xfrm>
              <a:off x="2677342" y="1963922"/>
              <a:ext cx="107550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rPr>
                <a:t>PESO (Kg.) / H</a:t>
              </a:r>
              <a:r>
                <a:rPr lang="it-IT" sz="1100" b="1" baseline="30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rPr>
                <a:t>2</a:t>
              </a:r>
              <a:r>
                <a:rPr lang="it-IT" sz="11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haroni" pitchFamily="2" charset="-79"/>
                  <a:cs typeface="Aharoni" pitchFamily="2" charset="-79"/>
                </a:rPr>
                <a:t> in metri</a:t>
              </a:r>
              <a:endParaRPr lang="it-IT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haroni" pitchFamily="2" charset="-79"/>
                <a:cs typeface="Aharoni" pitchFamily="2" charset="-79"/>
              </a:endParaRPr>
            </a:p>
          </p:txBody>
        </p:sp>
      </p:grpSp>
      <p:sp>
        <p:nvSpPr>
          <p:cNvPr id="13" name="Rettangolo 12"/>
          <p:cNvSpPr/>
          <p:nvPr/>
        </p:nvSpPr>
        <p:spPr>
          <a:xfrm>
            <a:off x="285741" y="102079"/>
            <a:ext cx="5686434" cy="83099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C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alcolare il rischio di obesità </a:t>
            </a:r>
          </a:p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e il rischio di complicanze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2538529" y="4399924"/>
            <a:ext cx="454118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1200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Classificazione OMS in base al rischio di complicanze</a:t>
            </a:r>
            <a:endParaRPr lang="it-IT" sz="1200" i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3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graphicFrame>
        <p:nvGraphicFramePr>
          <p:cNvPr id="10" name="Grafico 9"/>
          <p:cNvGraphicFramePr/>
          <p:nvPr>
            <p:extLst/>
          </p:nvPr>
        </p:nvGraphicFramePr>
        <p:xfrm>
          <a:off x="697975" y="818984"/>
          <a:ext cx="7599356" cy="3396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ttangolo 10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T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rend procedure eseguite (2008-2017)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4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graphicFrame>
        <p:nvGraphicFramePr>
          <p:cNvPr id="11" name="Grafico 10"/>
          <p:cNvGraphicFramePr/>
          <p:nvPr>
            <p:extLst/>
          </p:nvPr>
        </p:nvGraphicFramePr>
        <p:xfrm>
          <a:off x="500962" y="2420008"/>
          <a:ext cx="3533361" cy="2331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Grafico 13"/>
          <p:cNvGraphicFramePr/>
          <p:nvPr>
            <p:extLst/>
          </p:nvPr>
        </p:nvGraphicFramePr>
        <p:xfrm>
          <a:off x="477069" y="610970"/>
          <a:ext cx="3560350" cy="2112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fico 14"/>
          <p:cNvGraphicFramePr/>
          <p:nvPr>
            <p:extLst/>
          </p:nvPr>
        </p:nvGraphicFramePr>
        <p:xfrm>
          <a:off x="4401606" y="885825"/>
          <a:ext cx="4400488" cy="3251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Rettangolo 15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A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ccesso operatorio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2428401" y="1015247"/>
            <a:ext cx="1206093" cy="369332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2016</a:t>
            </a:r>
            <a:endParaRPr lang="it-IT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9" name="Rettangolo 18"/>
          <p:cNvSpPr/>
          <p:nvPr/>
        </p:nvSpPr>
        <p:spPr>
          <a:xfrm>
            <a:off x="2476026" y="2852779"/>
            <a:ext cx="1206093" cy="369332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2017</a:t>
            </a:r>
            <a:endParaRPr lang="it-IT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5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T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ecniche chirurgiche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pic>
        <p:nvPicPr>
          <p:cNvPr id="11" name="Picture 4" descr="Risultati immagini per INTERVENTI CHIRURGIA OBESITA'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3" t="4120" r="6035" b="1834"/>
          <a:stretch>
            <a:fillRect/>
          </a:stretch>
        </p:blipFill>
        <p:spPr bwMode="auto">
          <a:xfrm>
            <a:off x="3029448" y="774756"/>
            <a:ext cx="3493496" cy="386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cap="none" spc="0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6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G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ruppo di lavoro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3" name="Segnaposto contenuto 2"/>
          <p:cNvSpPr txBox="1">
            <a:spLocks/>
          </p:cNvSpPr>
          <p:nvPr/>
        </p:nvSpPr>
        <p:spPr>
          <a:xfrm>
            <a:off x="932840" y="1074223"/>
            <a:ext cx="5821394" cy="2863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Coinvolti</a:t>
            </a:r>
            <a:r>
              <a:rPr kumimoji="0" lang="it-IT" sz="1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3 presidi</a:t>
            </a:r>
            <a:r>
              <a:rPr lang="it-IT" sz="1400" dirty="0" smtClean="0">
                <a:solidFill>
                  <a:schemeClr val="bg1"/>
                </a:solidFill>
                <a:latin typeface="Ubuntu Bold"/>
              </a:rPr>
              <a:t>  </a:t>
            </a:r>
            <a:r>
              <a:rPr lang="it-IT" sz="1400" dirty="0" smtClean="0">
                <a:solidFill>
                  <a:schemeClr val="bg1"/>
                </a:solidFill>
                <a:latin typeface="Ubuntu Bold"/>
                <a:sym typeface="Wingdings" pitchFamily="2" charset="2"/>
              </a:rPr>
              <a:t>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 Varese –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Tradate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-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Luino</a:t>
            </a: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Revisione delle Linee G</a:t>
            </a:r>
            <a:r>
              <a:rPr lang="it-IT" sz="1400" dirty="0" err="1" smtClean="0">
                <a:solidFill>
                  <a:schemeClr val="bg1"/>
                </a:solidFill>
                <a:latin typeface="Ubuntu Bold"/>
              </a:rPr>
              <a:t>uida</a:t>
            </a:r>
            <a:r>
              <a:rPr lang="it-IT" sz="1400" dirty="0" smtClean="0">
                <a:solidFill>
                  <a:schemeClr val="bg1"/>
                </a:solidFill>
                <a:latin typeface="Ubuntu Bold"/>
              </a:rPr>
              <a:t> SICOB 2015 e adattamento aziendale</a:t>
            </a: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Coinvolgimento di specialisti per team multidisciplinare</a:t>
            </a: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Identificazione</a:t>
            </a:r>
            <a:r>
              <a:rPr kumimoji="0" lang="it-IT" sz="1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di percorsi condivisi</a:t>
            </a: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Attuazione di percorsi di presidio</a:t>
            </a:r>
          </a:p>
          <a:p>
            <a:pPr marL="0" marR="0" lvl="0" indent="0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Attuazione di percorsi di follow-up</a:t>
            </a:r>
          </a:p>
        </p:txBody>
      </p:sp>
      <p:grpSp>
        <p:nvGrpSpPr>
          <p:cNvPr id="24" name="Gruppo 23"/>
          <p:cNvGrpSpPr/>
          <p:nvPr/>
        </p:nvGrpSpPr>
        <p:grpSpPr>
          <a:xfrm>
            <a:off x="5657263" y="1526875"/>
            <a:ext cx="2665916" cy="2981620"/>
            <a:chOff x="4579633" y="1997923"/>
            <a:chExt cx="2573360" cy="2878103"/>
          </a:xfrm>
        </p:grpSpPr>
        <p:pic>
          <p:nvPicPr>
            <p:cNvPr id="15" name="Immagine 14" descr="provinci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167"/>
            <a:stretch>
              <a:fillRect/>
            </a:stretch>
          </p:blipFill>
          <p:spPr>
            <a:xfrm>
              <a:off x="4579633" y="1997923"/>
              <a:ext cx="2573360" cy="2878103"/>
            </a:xfrm>
            <a:prstGeom prst="rect">
              <a:avLst/>
            </a:prstGeom>
          </p:spPr>
        </p:pic>
        <p:sp>
          <p:nvSpPr>
            <p:cNvPr id="16" name="Rettangolo 15"/>
            <p:cNvSpPr/>
            <p:nvPr/>
          </p:nvSpPr>
          <p:spPr>
            <a:xfrm>
              <a:off x="5717500" y="3716597"/>
              <a:ext cx="762959" cy="205891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it-IT" sz="600" b="1" dirty="0" smtClean="0">
                  <a:ln w="12700">
                    <a:noFill/>
                    <a:prstDash val="solid"/>
                  </a:ln>
                  <a:latin typeface="Avenir Heavy"/>
                  <a:ea typeface="DejaVu Sans Condensed" pitchFamily="34" charset="0"/>
                  <a:cs typeface="Avenir Heavy"/>
                </a:rPr>
                <a:t>VARESE</a:t>
              </a:r>
              <a:endParaRPr lang="it-IT" sz="600" b="1" cap="none" spc="0" dirty="0">
                <a:ln w="12700">
                  <a:noFill/>
                  <a:prstDash val="solid"/>
                </a:ln>
                <a:latin typeface="Avenir Heavy"/>
                <a:ea typeface="DejaVu Sans Condensed" pitchFamily="34" charset="0"/>
                <a:cs typeface="Avenir Heavy"/>
              </a:endParaRPr>
            </a:p>
          </p:txBody>
        </p:sp>
        <p:sp>
          <p:nvSpPr>
            <p:cNvPr id="18" name="Rettangolo 17"/>
            <p:cNvSpPr/>
            <p:nvPr/>
          </p:nvSpPr>
          <p:spPr>
            <a:xfrm>
              <a:off x="5858830" y="4359432"/>
              <a:ext cx="653447" cy="205891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it-IT" sz="600" b="1" dirty="0" smtClean="0">
                  <a:ln w="12700">
                    <a:noFill/>
                    <a:prstDash val="solid"/>
                  </a:ln>
                  <a:latin typeface="Avenir Heavy"/>
                  <a:ea typeface="DejaVu Sans Condensed" pitchFamily="34" charset="0"/>
                  <a:cs typeface="Avenir Heavy"/>
                </a:rPr>
                <a:t>TRADATE</a:t>
              </a:r>
              <a:endParaRPr lang="it-IT" sz="600" b="1" cap="none" spc="0" dirty="0">
                <a:ln w="12700">
                  <a:noFill/>
                  <a:prstDash val="solid"/>
                </a:ln>
                <a:latin typeface="Avenir Heavy"/>
                <a:ea typeface="DejaVu Sans Condensed" pitchFamily="34" charset="0"/>
                <a:cs typeface="Avenir Heavy"/>
              </a:endParaRPr>
            </a:p>
          </p:txBody>
        </p:sp>
        <p:sp>
          <p:nvSpPr>
            <p:cNvPr id="19" name="Rettangolo 18"/>
            <p:cNvSpPr/>
            <p:nvPr/>
          </p:nvSpPr>
          <p:spPr>
            <a:xfrm>
              <a:off x="5650177" y="3109749"/>
              <a:ext cx="496364" cy="18466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it-IT" sz="600" b="1" dirty="0" smtClean="0">
                  <a:ln w="12700">
                    <a:noFill/>
                    <a:prstDash val="solid"/>
                  </a:ln>
                  <a:latin typeface="Avenir Heavy"/>
                  <a:ea typeface="DejaVu Sans Condensed" pitchFamily="34" charset="0"/>
                  <a:cs typeface="Avenir Heavy"/>
                </a:rPr>
                <a:t>LUINO</a:t>
              </a:r>
              <a:endParaRPr lang="it-IT" sz="600" b="1" cap="none" spc="0" dirty="0">
                <a:ln w="12700">
                  <a:noFill/>
                  <a:prstDash val="solid"/>
                </a:ln>
                <a:latin typeface="Avenir Heavy"/>
                <a:ea typeface="DejaVu Sans Condensed" pitchFamily="34" charset="0"/>
                <a:cs typeface="Avenir Heavy"/>
              </a:endParaRPr>
            </a:p>
          </p:txBody>
        </p:sp>
        <p:sp>
          <p:nvSpPr>
            <p:cNvPr id="20" name="Ovale 19"/>
            <p:cNvSpPr/>
            <p:nvPr/>
          </p:nvSpPr>
          <p:spPr>
            <a:xfrm>
              <a:off x="6197194" y="3901263"/>
              <a:ext cx="114188" cy="12536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Ovale 20"/>
            <p:cNvSpPr/>
            <p:nvPr/>
          </p:nvSpPr>
          <p:spPr>
            <a:xfrm>
              <a:off x="6378910" y="4517129"/>
              <a:ext cx="71107" cy="7608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2" name="Ovale 21"/>
            <p:cNvSpPr/>
            <p:nvPr/>
          </p:nvSpPr>
          <p:spPr>
            <a:xfrm>
              <a:off x="5858830" y="3063415"/>
              <a:ext cx="71107" cy="76081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7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pic>
        <p:nvPicPr>
          <p:cNvPr id="11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1922" y="3293939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8404" y="579509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21909" y="1040786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6935" y="3513836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02075" y="2938038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2249" y="3278050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0813" y="614014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13818" y="1509689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 descr="C:\Users\Utente\Desktop\icon\medical icons\People-Doctor-Male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7763" y="2240761"/>
            <a:ext cx="680025" cy="6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Segnaposto contenuto 2"/>
          <p:cNvSpPr txBox="1">
            <a:spLocks/>
          </p:cNvSpPr>
          <p:nvPr/>
        </p:nvSpPr>
        <p:spPr>
          <a:xfrm>
            <a:off x="1287926" y="2849915"/>
            <a:ext cx="1174430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PSICHIATRA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  <p:sp>
        <p:nvSpPr>
          <p:cNvPr id="23" name="Segnaposto contenuto 2"/>
          <p:cNvSpPr txBox="1">
            <a:spLocks/>
          </p:cNvSpPr>
          <p:nvPr/>
        </p:nvSpPr>
        <p:spPr>
          <a:xfrm>
            <a:off x="2052948" y="1720811"/>
            <a:ext cx="1174430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ANESTESISTA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  <p:sp>
        <p:nvSpPr>
          <p:cNvPr id="24" name="Segnaposto contenuto 2"/>
          <p:cNvSpPr txBox="1">
            <a:spLocks/>
          </p:cNvSpPr>
          <p:nvPr/>
        </p:nvSpPr>
        <p:spPr>
          <a:xfrm>
            <a:off x="3435958" y="1354421"/>
            <a:ext cx="1174430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CHIRURGO</a:t>
            </a:r>
          </a:p>
          <a:p>
            <a:pPr marL="0" marR="0" lvl="0" indent="0" algn="ctr" defTabSz="4572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BARIATRICO</a:t>
            </a:r>
          </a:p>
        </p:txBody>
      </p:sp>
      <p:sp>
        <p:nvSpPr>
          <p:cNvPr id="25" name="Segnaposto contenuto 2"/>
          <p:cNvSpPr txBox="1">
            <a:spLocks/>
          </p:cNvSpPr>
          <p:nvPr/>
        </p:nvSpPr>
        <p:spPr>
          <a:xfrm>
            <a:off x="4619014" y="1259534"/>
            <a:ext cx="1684231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DIABETOLOGO/</a:t>
            </a: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NUTRIZIONISTA</a:t>
            </a:r>
          </a:p>
        </p:txBody>
      </p:sp>
      <p:sp>
        <p:nvSpPr>
          <p:cNvPr id="26" name="Segnaposto contenuto 2"/>
          <p:cNvSpPr txBox="1">
            <a:spLocks/>
          </p:cNvSpPr>
          <p:nvPr/>
        </p:nvSpPr>
        <p:spPr>
          <a:xfrm>
            <a:off x="6266616" y="2267348"/>
            <a:ext cx="1514442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ENDOSCOPISTA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  <p:sp>
        <p:nvSpPr>
          <p:cNvPr id="27" name="Segnaposto contenuto 2"/>
          <p:cNvSpPr txBox="1">
            <a:spLocks/>
          </p:cNvSpPr>
          <p:nvPr/>
        </p:nvSpPr>
        <p:spPr>
          <a:xfrm>
            <a:off x="6554872" y="3652633"/>
            <a:ext cx="1174430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PNEUMOLOGO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  <p:sp>
        <p:nvSpPr>
          <p:cNvPr id="28" name="Segnaposto contenuto 2"/>
          <p:cNvSpPr txBox="1">
            <a:spLocks/>
          </p:cNvSpPr>
          <p:nvPr/>
        </p:nvSpPr>
        <p:spPr>
          <a:xfrm>
            <a:off x="5365046" y="3958075"/>
            <a:ext cx="1174430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CARDIOLOGO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  <p:sp>
        <p:nvSpPr>
          <p:cNvPr id="29" name="Segnaposto contenuto 2"/>
          <p:cNvSpPr txBox="1">
            <a:spLocks/>
          </p:cNvSpPr>
          <p:nvPr/>
        </p:nvSpPr>
        <p:spPr>
          <a:xfrm>
            <a:off x="3872330" y="4193861"/>
            <a:ext cx="1174430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RADIOLOGO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  <p:sp>
        <p:nvSpPr>
          <p:cNvPr id="30" name="Segnaposto contenuto 2"/>
          <p:cNvSpPr txBox="1">
            <a:spLocks/>
          </p:cNvSpPr>
          <p:nvPr/>
        </p:nvSpPr>
        <p:spPr>
          <a:xfrm>
            <a:off x="2107270" y="3973964"/>
            <a:ext cx="1328823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ENDOCRINOLOGO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  <p:pic>
        <p:nvPicPr>
          <p:cNvPr id="31" name="Picture 5" descr="C:\Users\Utente\Desktop\icon\vista people\Office-Customer-Female-Light-ic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76746" y="2147583"/>
            <a:ext cx="747466" cy="74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Segnaposto contenuto 2"/>
          <p:cNvSpPr txBox="1">
            <a:spLocks/>
          </p:cNvSpPr>
          <p:nvPr/>
        </p:nvSpPr>
        <p:spPr>
          <a:xfrm>
            <a:off x="3965583" y="2924723"/>
            <a:ext cx="1169791" cy="4267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000" dirty="0" smtClean="0">
                <a:solidFill>
                  <a:schemeClr val="bg1"/>
                </a:solidFill>
                <a:latin typeface="Ubuntu Bold"/>
              </a:rPr>
              <a:t>PAZIENTE</a:t>
            </a:r>
            <a:endParaRPr kumimoji="0" lang="it-IT" sz="1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8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D</a:t>
            </a:r>
            <a:r>
              <a:rPr lang="it-IT" sz="2400" b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ipartimenti e specialisti coinvolti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>
          <a:xfrm>
            <a:off x="2107270" y="1207698"/>
            <a:ext cx="4876800" cy="31577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AREA CHIRURGICA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Dr. Andrea Rizzi (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Tradate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Dr. Alfonso Urbani (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Luino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Chirurgia Endocrino Metabolica (Varese)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AREA ENDOCRINO DIETOLOGICA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Dr. La Rocca. Dr.ssa Imperiali (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Tradate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Dr.ssa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Piantanida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, Dr.ssa Gallo, Dr.ssa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Dozio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(Varese)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Dr.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Duratorre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, Dr. Sala (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Luino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9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D</a:t>
            </a:r>
            <a:r>
              <a:rPr lang="it-IT" sz="2400" b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ipartimenti e specialisti coinvolti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1818916" y="1124640"/>
            <a:ext cx="5597106" cy="33838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AREA PSICOLOGICA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Dr.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ssa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Trotti, IP Bongiorno (Varese –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Tradate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Dr. 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ssa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Luglio (</a:t>
            </a:r>
            <a:r>
              <a:rPr kumimoji="0" lang="it-IT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Luino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AREA MEDICA E PRERICOVERO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SERVIZIO </a:t>
            </a:r>
            <a:r>
              <a:rPr kumimoji="0" lang="it-IT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DI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ANESTESIA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SERVIZIO </a:t>
            </a:r>
            <a:r>
              <a:rPr kumimoji="0" lang="it-IT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DI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PNEUMOLOGIA (VARESE – MAUGERI)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SERVIZIO </a:t>
            </a:r>
            <a:r>
              <a:rPr kumimoji="0" lang="it-IT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DI</a:t>
            </a:r>
            <a:r>
              <a:rPr kumimoji="0" lang="it-IT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CARDIOLOGIA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CHIRURGIA PLASTICA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400" dirty="0" smtClean="0">
                <a:solidFill>
                  <a:schemeClr val="bg1"/>
                </a:solidFill>
                <a:latin typeface="Ubuntu Bold"/>
              </a:rPr>
              <a:t>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Dr. Di Giovanna (Varese)</a:t>
            </a:r>
          </a:p>
        </p:txBody>
      </p:sp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 smtClean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10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85740" y="102079"/>
            <a:ext cx="6028795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cap="none" spc="0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D</a:t>
            </a:r>
            <a:r>
              <a:rPr lang="it-IT" sz="2400" b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istribuzione dei percorsi ambulatoriali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2"/>
          <a:srcRect l="3078" t="41161" r="3483" b="15089"/>
          <a:stretch/>
        </p:blipFill>
        <p:spPr>
          <a:xfrm>
            <a:off x="106236" y="906450"/>
            <a:ext cx="8916739" cy="350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1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/>
          <p:cNvSpPr/>
          <p:nvPr/>
        </p:nvSpPr>
        <p:spPr>
          <a:xfrm>
            <a:off x="1" y="4900083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48"/>
          <p:cNvSpPr/>
          <p:nvPr/>
        </p:nvSpPr>
        <p:spPr>
          <a:xfrm>
            <a:off x="1126212" y="463689"/>
            <a:ext cx="6829434" cy="70788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G</a:t>
            </a:r>
            <a:r>
              <a:rPr lang="it-IT" sz="40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razie </a:t>
            </a:r>
            <a:r>
              <a:rPr lang="it-IT" sz="40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Goodbye obesità</a:t>
            </a:r>
            <a:r>
              <a:rPr lang="it-IT" sz="40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!</a:t>
            </a:r>
            <a:endParaRPr lang="it-IT" sz="40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75" name="Rettangolo 74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Andrea Rizzi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35" name="Segnaposto contenuto 2"/>
          <p:cNvSpPr txBox="1">
            <a:spLocks/>
          </p:cNvSpPr>
          <p:nvPr/>
        </p:nvSpPr>
        <p:spPr>
          <a:xfrm>
            <a:off x="557186" y="4446021"/>
            <a:ext cx="4334022" cy="717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12700"/>
            <a:endParaRPr lang="it-IT" sz="1200" dirty="0" smtClean="0">
              <a:solidFill>
                <a:srgbClr val="4D4D4D"/>
              </a:solidFill>
              <a:latin typeface="Arial"/>
              <a:cs typeface="Arial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7889241" y="4124379"/>
            <a:ext cx="1381760" cy="12995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399" y="4513580"/>
            <a:ext cx="990601" cy="393145"/>
          </a:xfrm>
          <a:prstGeom prst="rect">
            <a:avLst/>
          </a:prstGeom>
        </p:spPr>
      </p:pic>
      <p:pic>
        <p:nvPicPr>
          <p:cNvPr id="17" name="Segnaposto contenuto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7" r="9553"/>
          <a:stretch/>
        </p:blipFill>
        <p:spPr>
          <a:xfrm>
            <a:off x="914365" y="1288111"/>
            <a:ext cx="7013079" cy="333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13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Rettangolo 27"/>
          <p:cNvSpPr/>
          <p:nvPr/>
        </p:nvSpPr>
        <p:spPr>
          <a:xfrm>
            <a:off x="594949" y="504825"/>
            <a:ext cx="7931150" cy="2451953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3600" b="1" dirty="0" smtClean="0">
                <a:solidFill>
                  <a:srgbClr val="22D704"/>
                </a:solidFill>
                <a:latin typeface="Ubuntu Light"/>
                <a:cs typeface="Arial" pitchFamily="34" charset="0"/>
              </a:rPr>
              <a:t>P</a:t>
            </a:r>
            <a:r>
              <a:rPr lang="it-IT" sz="3600" b="1" dirty="0" smtClean="0">
                <a:solidFill>
                  <a:schemeClr val="bg1"/>
                </a:solidFill>
                <a:latin typeface="Ubuntu Light"/>
                <a:cs typeface="Arial" pitchFamily="34" charset="0"/>
              </a:rPr>
              <a:t>IANO RIORGANIZZATIVO</a:t>
            </a:r>
          </a:p>
          <a:p>
            <a:pPr algn="ctr">
              <a:lnSpc>
                <a:spcPct val="150000"/>
              </a:lnSpc>
            </a:pPr>
            <a:r>
              <a:rPr lang="it-IT" sz="3600" b="1" dirty="0" smtClean="0">
                <a:solidFill>
                  <a:schemeClr val="bg1"/>
                </a:solidFill>
                <a:latin typeface="Ubuntu Light"/>
                <a:cs typeface="Arial" pitchFamily="34" charset="0"/>
              </a:rPr>
              <a:t>della</a:t>
            </a:r>
          </a:p>
          <a:p>
            <a:pPr algn="ctr">
              <a:lnSpc>
                <a:spcPct val="150000"/>
              </a:lnSpc>
            </a:pPr>
            <a:r>
              <a:rPr lang="it-IT" sz="3200" b="1" dirty="0" smtClean="0">
                <a:solidFill>
                  <a:schemeClr val="bg1"/>
                </a:solidFill>
                <a:latin typeface="Ubuntu Light"/>
                <a:cs typeface="Arial" pitchFamily="34" charset="0"/>
              </a:rPr>
              <a:t>PROCTOLOGIA</a:t>
            </a:r>
          </a:p>
        </p:txBody>
      </p:sp>
      <p:sp>
        <p:nvSpPr>
          <p:cNvPr id="31" name="Rettangolo 30"/>
          <p:cNvSpPr/>
          <p:nvPr/>
        </p:nvSpPr>
        <p:spPr>
          <a:xfrm>
            <a:off x="718774" y="3541216"/>
            <a:ext cx="7648575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i="1" dirty="0" smtClean="0">
                <a:solidFill>
                  <a:schemeClr val="bg1"/>
                </a:solidFill>
                <a:latin typeface="Ubuntu Bold"/>
                <a:cs typeface="Ubuntu Bold"/>
              </a:rPr>
              <a:t>Dr. Stefano Carini</a:t>
            </a:r>
            <a:r>
              <a:rPr lang="it-IT" sz="1600" dirty="0" smtClean="0">
                <a:solidFill>
                  <a:schemeClr val="bg1"/>
                </a:solidFill>
                <a:latin typeface="Ubuntu Bold"/>
                <a:cs typeface="Ubuntu Bold"/>
              </a:rPr>
              <a:t>, Direttore UOC Chirurgia Generale di Luino</a:t>
            </a:r>
          </a:p>
        </p:txBody>
      </p:sp>
      <p:sp>
        <p:nvSpPr>
          <p:cNvPr id="32" name="Rettangolo 31"/>
          <p:cNvSpPr/>
          <p:nvPr/>
        </p:nvSpPr>
        <p:spPr>
          <a:xfrm>
            <a:off x="1085850" y="4052525"/>
            <a:ext cx="6694348" cy="307777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400" dirty="0" smtClean="0">
                <a:solidFill>
                  <a:schemeClr val="bg1"/>
                </a:solidFill>
                <a:latin typeface="Ubuntu Bold"/>
                <a:cs typeface="Ubuntu Bold"/>
              </a:rPr>
              <a:t>Dipartimento Chirurgico, Direttore </a:t>
            </a:r>
            <a:r>
              <a:rPr lang="it-IT" sz="1400" i="1" dirty="0" smtClean="0">
                <a:solidFill>
                  <a:schemeClr val="bg1"/>
                </a:solidFill>
                <a:latin typeface="Ubuntu Bold"/>
                <a:cs typeface="Ubuntu Bold"/>
              </a:rPr>
              <a:t>Dr. Eugenio </a:t>
            </a:r>
            <a:r>
              <a:rPr lang="it-IT" sz="1400" i="1" dirty="0" err="1" smtClean="0">
                <a:solidFill>
                  <a:schemeClr val="bg1"/>
                </a:solidFill>
                <a:latin typeface="Ubuntu Bold"/>
                <a:cs typeface="Ubuntu Bold"/>
              </a:rPr>
              <a:t>Cocozza</a:t>
            </a:r>
            <a:endParaRPr lang="it-IT" sz="1400" i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0" name="Ovale 9"/>
          <p:cNvSpPr/>
          <p:nvPr/>
        </p:nvSpPr>
        <p:spPr>
          <a:xfrm>
            <a:off x="7889241" y="4124379"/>
            <a:ext cx="1381760" cy="12995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399" y="4513580"/>
            <a:ext cx="990601" cy="39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Stefano Carini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1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P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atologie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1310906" y="1243175"/>
            <a:ext cx="3483334" cy="23869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t-I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Emorroidi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Ragadi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Ascessi/fistole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Lesioni sfinteriche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Incontinenza fecale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Stipsi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it-IT" dirty="0" smtClean="0">
              <a:solidFill>
                <a:schemeClr val="bg1"/>
              </a:solidFill>
              <a:latin typeface="Ubuntu Bold"/>
            </a:endParaRP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4537415" y="1220953"/>
            <a:ext cx="3483334" cy="36886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Neoformazioni dell’ano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Neoformazioni del retto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Infezioni da HPV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dirty="0" err="1" smtClean="0">
                <a:solidFill>
                  <a:schemeClr val="bg1"/>
                </a:solidFill>
                <a:latin typeface="Ubuntu Bold"/>
              </a:rPr>
              <a:t>Sinus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 Pilonidale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Dolore pelvico cronico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 Prolassi rettali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it-IT" dirty="0" smtClean="0">
              <a:solidFill>
                <a:schemeClr val="bg1"/>
              </a:solidFill>
              <a:latin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192239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Stefano Carini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2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T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eam proctologico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9" name="Segnaposto contenuto 2"/>
          <p:cNvSpPr txBox="1">
            <a:spLocks/>
          </p:cNvSpPr>
          <p:nvPr/>
        </p:nvSpPr>
        <p:spPr>
          <a:xfrm>
            <a:off x="1818916" y="1693333"/>
            <a:ext cx="5597106" cy="2298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Dott.</a:t>
            </a:r>
            <a:r>
              <a:rPr kumimoji="0" lang="it-IT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Carini Stefano, coordinatore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Dott.ssa </a:t>
            </a:r>
            <a:r>
              <a:rPr lang="it-IT" dirty="0" err="1" smtClean="0">
                <a:solidFill>
                  <a:schemeClr val="bg1"/>
                </a:solidFill>
                <a:latin typeface="Ubuntu Bold"/>
              </a:rPr>
              <a:t>Besozzi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 Maria Carla </a:t>
            </a:r>
            <a:r>
              <a:rPr lang="mr-IN" dirty="0" smtClean="0">
                <a:solidFill>
                  <a:schemeClr val="bg1"/>
                </a:solidFill>
                <a:latin typeface="Ubuntu Bold"/>
              </a:rPr>
              <a:t>–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 Chirurgia d’Urgenza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Dott. </a:t>
            </a:r>
            <a:r>
              <a:rPr lang="it-IT" dirty="0" err="1" smtClean="0">
                <a:solidFill>
                  <a:schemeClr val="bg1"/>
                </a:solidFill>
                <a:latin typeface="Ubuntu Bold"/>
              </a:rPr>
              <a:t>Farassino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 Luca </a:t>
            </a:r>
            <a:r>
              <a:rPr lang="mr-IN" dirty="0" smtClean="0">
                <a:solidFill>
                  <a:schemeClr val="bg1"/>
                </a:solidFill>
                <a:latin typeface="Ubuntu Bold"/>
              </a:rPr>
              <a:t>–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 Chirurgia Oncologica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Dott. Ferrari Cesare </a:t>
            </a:r>
            <a:r>
              <a:rPr lang="mr-IN" dirty="0" smtClean="0">
                <a:solidFill>
                  <a:schemeClr val="bg1"/>
                </a:solidFill>
                <a:latin typeface="Ubuntu Bold"/>
              </a:rPr>
              <a:t>–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 Proctologia di Tradate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it-IT" dirty="0" smtClean="0">
                <a:solidFill>
                  <a:schemeClr val="bg1"/>
                </a:solidFill>
                <a:latin typeface="Ubuntu Bold"/>
              </a:rPr>
              <a:t>Dott. Pavesi Franco </a:t>
            </a:r>
            <a:r>
              <a:rPr lang="mr-IN" dirty="0" smtClean="0">
                <a:solidFill>
                  <a:schemeClr val="bg1"/>
                </a:solidFill>
                <a:latin typeface="Ubuntu Bold"/>
              </a:rPr>
              <a:t>–</a:t>
            </a:r>
            <a:r>
              <a:rPr lang="it-IT" dirty="0" smtClean="0">
                <a:solidFill>
                  <a:schemeClr val="bg1"/>
                </a:solidFill>
                <a:latin typeface="Ubuntu Bold"/>
              </a:rPr>
              <a:t> Chirurgia di Cittiglio</a:t>
            </a:r>
          </a:p>
        </p:txBody>
      </p:sp>
    </p:spTree>
    <p:extLst>
      <p:ext uri="{BB962C8B-B14F-4D97-AF65-F5344CB8AC3E}">
        <p14:creationId xmlns:p14="http://schemas.microsoft.com/office/powerpoint/2010/main" val="177941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Stefano Carini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3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T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eam proctologico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graphicFrame>
        <p:nvGraphicFramePr>
          <p:cNvPr id="10" name="Segnaposto contenu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3147211"/>
              </p:ext>
            </p:extLst>
          </p:nvPr>
        </p:nvGraphicFramePr>
        <p:xfrm>
          <a:off x="2023542" y="606076"/>
          <a:ext cx="5657417" cy="3944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3421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Stefano Carini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4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C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ompiti del team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10" name="Segnaposto contenuto 2"/>
          <p:cNvSpPr txBox="1">
            <a:spLocks/>
          </p:cNvSpPr>
          <p:nvPr/>
        </p:nvSpPr>
        <p:spPr>
          <a:xfrm>
            <a:off x="1533166" y="756339"/>
            <a:ext cx="5758752" cy="361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it-IT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 </a:t>
            </a:r>
          </a:p>
          <a:p>
            <a:pPr marL="84138" marR="0" lvl="0" indent="-84138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>
                <a:solidFill>
                  <a:schemeClr val="bg1"/>
                </a:solidFill>
                <a:latin typeface="Ubuntu Bold"/>
              </a:rPr>
              <a:t> </a:t>
            </a:r>
            <a:r>
              <a:rPr kumimoji="0" lang="it-IT" sz="17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Coordinare le figure specialistiche in un lavoro multidisciplinare</a:t>
            </a:r>
            <a:r>
              <a:rPr lang="it-IT" sz="1700" dirty="0">
                <a:solidFill>
                  <a:schemeClr val="bg1"/>
                </a:solidFill>
                <a:latin typeface="Ubuntu Bold"/>
              </a:rPr>
              <a:t> </a:t>
            </a:r>
            <a:r>
              <a:rPr kumimoji="0" lang="it-IT" sz="17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buntu Bold"/>
              </a:rPr>
              <a:t>organico</a:t>
            </a:r>
            <a:endParaRPr kumimoji="0" lang="it-IT" sz="17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buntu Bold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 smtClean="0">
                <a:solidFill>
                  <a:schemeClr val="bg1"/>
                </a:solidFill>
                <a:latin typeface="Ubuntu Bold"/>
              </a:rPr>
              <a:t> Standardizzare le procedure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 smtClean="0">
                <a:solidFill>
                  <a:schemeClr val="bg1"/>
                </a:solidFill>
                <a:latin typeface="Ubuntu Bold"/>
              </a:rPr>
              <a:t> Standardizzare l’utilizzo dei presidi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sz="1700" dirty="0" smtClean="0">
                <a:solidFill>
                  <a:schemeClr val="bg1"/>
                </a:solidFill>
                <a:latin typeface="Ubuntu Bold"/>
              </a:rPr>
              <a:t>Standardizzare lo studio dei pazienti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sz="1700" u="sng" dirty="0" smtClean="0">
                <a:solidFill>
                  <a:schemeClr val="bg1"/>
                </a:solidFill>
                <a:latin typeface="Ubuntu Bold"/>
              </a:rPr>
              <a:t>Ecografia endoanale / trans-rettale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u="sng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sz="1700" u="sng" dirty="0" smtClean="0">
                <a:solidFill>
                  <a:schemeClr val="bg1"/>
                </a:solidFill>
                <a:latin typeface="Ubuntu Bold"/>
              </a:rPr>
              <a:t>Manometria ano rettale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sz="1700" dirty="0" err="1" smtClean="0">
                <a:solidFill>
                  <a:schemeClr val="bg1"/>
                </a:solidFill>
                <a:latin typeface="Ubuntu Bold"/>
              </a:rPr>
              <a:t>Rx</a:t>
            </a:r>
            <a:r>
              <a:rPr lang="it-IT" sz="1700" dirty="0" smtClean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sz="1700" dirty="0" err="1" smtClean="0">
                <a:solidFill>
                  <a:schemeClr val="bg1"/>
                </a:solidFill>
                <a:latin typeface="Ubuntu Bold"/>
              </a:rPr>
              <a:t>defecografia</a:t>
            </a:r>
            <a:r>
              <a:rPr lang="it-IT" sz="1700" dirty="0" smtClean="0">
                <a:solidFill>
                  <a:schemeClr val="bg1"/>
                </a:solidFill>
                <a:latin typeface="Ubuntu Bold"/>
              </a:rPr>
              <a:t> / defeco RM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sz="1700" dirty="0" smtClean="0">
                <a:solidFill>
                  <a:schemeClr val="bg1"/>
                </a:solidFill>
                <a:latin typeface="Ubuntu Bold"/>
              </a:rPr>
              <a:t>Studio urodinamico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it-IT" sz="1700" dirty="0">
                <a:solidFill>
                  <a:schemeClr val="bg1"/>
                </a:solidFill>
                <a:latin typeface="Ubuntu Bold"/>
              </a:rPr>
              <a:t> </a:t>
            </a:r>
            <a:r>
              <a:rPr lang="it-IT" sz="1700" b="1" dirty="0" smtClean="0">
                <a:solidFill>
                  <a:schemeClr val="bg1"/>
                </a:solidFill>
                <a:latin typeface="Ubuntu Bold"/>
              </a:rPr>
              <a:t>Discussione collegiale dei casi clinici complessi</a:t>
            </a:r>
          </a:p>
        </p:txBody>
      </p:sp>
    </p:spTree>
    <p:extLst>
      <p:ext uri="{BB962C8B-B14F-4D97-AF65-F5344CB8AC3E}">
        <p14:creationId xmlns:p14="http://schemas.microsoft.com/office/powerpoint/2010/main" val="280673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ist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591915" y="987078"/>
            <a:ext cx="3956568" cy="3076923"/>
          </a:xfrm>
          <a:prstGeom prst="rect">
            <a:avLst/>
          </a:prstGeom>
          <a:noFill/>
        </p:spPr>
      </p:pic>
      <p:sp>
        <p:nvSpPr>
          <p:cNvPr id="17" name="Rettangolo 16"/>
          <p:cNvSpPr/>
          <p:nvPr/>
        </p:nvSpPr>
        <p:spPr>
          <a:xfrm>
            <a:off x="1" y="4909608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Stefano Carini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8297331" y="4508495"/>
            <a:ext cx="1079500" cy="10795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8462269" y="4700028"/>
            <a:ext cx="607646" cy="33855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600" b="1" dirty="0">
                <a:ln w="12700">
                  <a:noFill/>
                  <a:prstDash val="solid"/>
                </a:ln>
                <a:solidFill>
                  <a:srgbClr val="0337C4"/>
                </a:solidFill>
                <a:latin typeface="Avenir Heavy"/>
                <a:ea typeface="DejaVu Sans Condensed" pitchFamily="34" charset="0"/>
                <a:cs typeface="Avenir Heavy"/>
              </a:rPr>
              <a:t>5</a:t>
            </a:r>
            <a:endParaRPr lang="it-IT" sz="1600" b="1" cap="none" spc="0" dirty="0">
              <a:ln w="12700">
                <a:noFill/>
                <a:prstDash val="solid"/>
              </a:ln>
              <a:solidFill>
                <a:srgbClr val="0337C4"/>
              </a:solidFill>
              <a:latin typeface="Avenir Heavy"/>
              <a:ea typeface="DejaVu Sans Condensed" pitchFamily="34" charset="0"/>
              <a:cs typeface="Avenir Heavy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285741" y="102079"/>
            <a:ext cx="5686434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E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cografia endoanale e trans-rettale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pic>
        <p:nvPicPr>
          <p:cNvPr id="13" name="Picture 4" descr="65Y male fistula"/>
          <p:cNvPicPr>
            <a:picLocks noChangeAspect="1" noChangeArrowheads="1"/>
          </p:cNvPicPr>
          <p:nvPr/>
        </p:nvPicPr>
        <p:blipFill>
          <a:blip r:embed="rId3"/>
          <a:srcRect t="1454" r="18291"/>
          <a:stretch>
            <a:fillRect/>
          </a:stretch>
        </p:blipFill>
        <p:spPr>
          <a:xfrm>
            <a:off x="624419" y="987078"/>
            <a:ext cx="3248354" cy="3076923"/>
          </a:xfrm>
          <a:prstGeom prst="rect">
            <a:avLst/>
          </a:prstGeom>
          <a:noFill/>
        </p:spPr>
      </p:pic>
      <p:sp>
        <p:nvSpPr>
          <p:cNvPr id="14" name="Rettangolo 13"/>
          <p:cNvSpPr/>
          <p:nvPr/>
        </p:nvSpPr>
        <p:spPr>
          <a:xfrm>
            <a:off x="3872773" y="4210609"/>
            <a:ext cx="3424610" cy="461665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r>
              <a:rPr lang="it-IT" sz="2400" b="1" dirty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l</a:t>
            </a:r>
            <a:r>
              <a:rPr lang="it-IT" sz="24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a nuova tecnologia</a:t>
            </a:r>
            <a:endParaRPr lang="it-IT" sz="2400" b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</p:spTree>
    <p:extLst>
      <p:ext uri="{BB962C8B-B14F-4D97-AF65-F5344CB8AC3E}">
        <p14:creationId xmlns:p14="http://schemas.microsoft.com/office/powerpoint/2010/main" val="387918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/>
          <p:cNvSpPr/>
          <p:nvPr/>
        </p:nvSpPr>
        <p:spPr>
          <a:xfrm>
            <a:off x="1" y="4900083"/>
            <a:ext cx="9154584" cy="254000"/>
          </a:xfrm>
          <a:prstGeom prst="rect">
            <a:avLst/>
          </a:prstGeom>
          <a:gradFill flip="none" rotWithShape="1">
            <a:gsLst>
              <a:gs pos="52000">
                <a:srgbClr val="1D890F"/>
              </a:gs>
              <a:gs pos="100000">
                <a:srgbClr val="17B503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9" name="Rettangolo 48"/>
          <p:cNvSpPr/>
          <p:nvPr/>
        </p:nvSpPr>
        <p:spPr>
          <a:xfrm>
            <a:off x="1126212" y="1600799"/>
            <a:ext cx="6829434" cy="861774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000" b="1" dirty="0" smtClean="0">
                <a:ln w="12700">
                  <a:noFill/>
                  <a:prstDash val="solid"/>
                </a:ln>
                <a:solidFill>
                  <a:srgbClr val="29FF06"/>
                </a:solidFill>
                <a:latin typeface="Ubuntu Bold"/>
                <a:ea typeface="DejaVu Sans Condensed" pitchFamily="34" charset="0"/>
                <a:cs typeface="Ubuntu Bold"/>
              </a:rPr>
              <a:t>G</a:t>
            </a:r>
            <a:r>
              <a:rPr lang="it-IT" sz="5000" b="1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latin typeface="Ubuntu Bold"/>
                <a:ea typeface="DejaVu Sans Condensed" pitchFamily="34" charset="0"/>
                <a:cs typeface="Ubuntu Bold"/>
              </a:rPr>
              <a:t>razie!</a:t>
            </a:r>
            <a:endParaRPr lang="it-IT" sz="50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Ubuntu Bold"/>
              <a:ea typeface="DejaVu Sans Condensed" pitchFamily="34" charset="0"/>
              <a:cs typeface="Ubuntu Bold"/>
            </a:endParaRPr>
          </a:p>
        </p:txBody>
      </p:sp>
      <p:sp>
        <p:nvSpPr>
          <p:cNvPr id="75" name="Rettangolo 74"/>
          <p:cNvSpPr/>
          <p:nvPr/>
        </p:nvSpPr>
        <p:spPr>
          <a:xfrm>
            <a:off x="-26330" y="4876026"/>
            <a:ext cx="2133600" cy="276999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Dr. Stefano Carini</a:t>
            </a:r>
            <a:endParaRPr lang="it-IT" sz="1200" cap="none" spc="0" dirty="0">
              <a:ln w="12700">
                <a:noFill/>
                <a:prstDash val="solid"/>
              </a:ln>
              <a:solidFill>
                <a:schemeClr val="bg1"/>
              </a:solidFill>
              <a:latin typeface="Arial" pitchFamily="34" charset="0"/>
              <a:ea typeface="DejaVu Sans Condensed" pitchFamily="34" charset="0"/>
              <a:cs typeface="Arial" pitchFamily="34" charset="0"/>
            </a:endParaRPr>
          </a:p>
        </p:txBody>
      </p:sp>
      <p:sp>
        <p:nvSpPr>
          <p:cNvPr id="35" name="Segnaposto contenuto 2"/>
          <p:cNvSpPr txBox="1">
            <a:spLocks/>
          </p:cNvSpPr>
          <p:nvPr/>
        </p:nvSpPr>
        <p:spPr>
          <a:xfrm>
            <a:off x="557186" y="4446021"/>
            <a:ext cx="4334022" cy="717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indent="12700"/>
            <a:endParaRPr lang="it-IT" sz="1200" dirty="0" smtClean="0">
              <a:solidFill>
                <a:srgbClr val="4D4D4D"/>
              </a:solidFill>
              <a:latin typeface="Arial"/>
              <a:cs typeface="Arial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7889241" y="4124379"/>
            <a:ext cx="1381760" cy="12995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399" y="4513580"/>
            <a:ext cx="990601" cy="39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8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2006/metadata/properties"/>
    <ds:schemaRef ds:uri="http://schemas.microsoft.com/office/infopath/2007/PartnerControls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7352</TotalTime>
  <Words>539</Words>
  <Application>Microsoft Office PowerPoint</Application>
  <PresentationFormat>Presentazione su schermo (16:9)</PresentationFormat>
  <Paragraphs>158</Paragraphs>
  <Slides>20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1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MagicIWB</cp:lastModifiedBy>
  <cp:revision>471</cp:revision>
  <dcterms:created xsi:type="dcterms:W3CDTF">2010-04-12T23:12:02Z</dcterms:created>
  <dcterms:modified xsi:type="dcterms:W3CDTF">2018-12-13T11:55:42Z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